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8" d="100"/>
          <a:sy n="68" d="100"/>
        </p:scale>
        <p:origin x="210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F4238C2-67B3-4F78-AF26-0D4A0D6572C9}"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6DC465-D2CF-4975-880C-3C38FCE36251}" type="slidenum">
              <a:rPr kumimoji="1" lang="ja-JP" altLang="en-US" smtClean="0"/>
              <a:t>‹#›</a:t>
            </a:fld>
            <a:endParaRPr kumimoji="1" lang="ja-JP" altLang="en-US"/>
          </a:p>
        </p:txBody>
      </p:sp>
    </p:spTree>
    <p:extLst>
      <p:ext uri="{BB962C8B-B14F-4D97-AF65-F5344CB8AC3E}">
        <p14:creationId xmlns:p14="http://schemas.microsoft.com/office/powerpoint/2010/main" val="1019442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4238C2-67B3-4F78-AF26-0D4A0D6572C9}"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6DC465-D2CF-4975-880C-3C38FCE36251}" type="slidenum">
              <a:rPr kumimoji="1" lang="ja-JP" altLang="en-US" smtClean="0"/>
              <a:t>‹#›</a:t>
            </a:fld>
            <a:endParaRPr kumimoji="1" lang="ja-JP" altLang="en-US"/>
          </a:p>
        </p:txBody>
      </p:sp>
    </p:spTree>
    <p:extLst>
      <p:ext uri="{BB962C8B-B14F-4D97-AF65-F5344CB8AC3E}">
        <p14:creationId xmlns:p14="http://schemas.microsoft.com/office/powerpoint/2010/main" val="3633488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4238C2-67B3-4F78-AF26-0D4A0D6572C9}"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6DC465-D2CF-4975-880C-3C38FCE36251}" type="slidenum">
              <a:rPr kumimoji="1" lang="ja-JP" altLang="en-US" smtClean="0"/>
              <a:t>‹#›</a:t>
            </a:fld>
            <a:endParaRPr kumimoji="1" lang="ja-JP" altLang="en-US"/>
          </a:p>
        </p:txBody>
      </p:sp>
    </p:spTree>
    <p:extLst>
      <p:ext uri="{BB962C8B-B14F-4D97-AF65-F5344CB8AC3E}">
        <p14:creationId xmlns:p14="http://schemas.microsoft.com/office/powerpoint/2010/main" val="1791834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4238C2-67B3-4F78-AF26-0D4A0D6572C9}"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6DC465-D2CF-4975-880C-3C38FCE36251}" type="slidenum">
              <a:rPr kumimoji="1" lang="ja-JP" altLang="en-US" smtClean="0"/>
              <a:t>‹#›</a:t>
            </a:fld>
            <a:endParaRPr kumimoji="1" lang="ja-JP" altLang="en-US"/>
          </a:p>
        </p:txBody>
      </p:sp>
    </p:spTree>
    <p:extLst>
      <p:ext uri="{BB962C8B-B14F-4D97-AF65-F5344CB8AC3E}">
        <p14:creationId xmlns:p14="http://schemas.microsoft.com/office/powerpoint/2010/main" val="231458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F4238C2-67B3-4F78-AF26-0D4A0D6572C9}"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6DC465-D2CF-4975-880C-3C38FCE36251}" type="slidenum">
              <a:rPr kumimoji="1" lang="ja-JP" altLang="en-US" smtClean="0"/>
              <a:t>‹#›</a:t>
            </a:fld>
            <a:endParaRPr kumimoji="1" lang="ja-JP" altLang="en-US"/>
          </a:p>
        </p:txBody>
      </p:sp>
    </p:spTree>
    <p:extLst>
      <p:ext uri="{BB962C8B-B14F-4D97-AF65-F5344CB8AC3E}">
        <p14:creationId xmlns:p14="http://schemas.microsoft.com/office/powerpoint/2010/main" val="145226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F4238C2-67B3-4F78-AF26-0D4A0D6572C9}"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6DC465-D2CF-4975-880C-3C38FCE36251}" type="slidenum">
              <a:rPr kumimoji="1" lang="ja-JP" altLang="en-US" smtClean="0"/>
              <a:t>‹#›</a:t>
            </a:fld>
            <a:endParaRPr kumimoji="1" lang="ja-JP" altLang="en-US"/>
          </a:p>
        </p:txBody>
      </p:sp>
    </p:spTree>
    <p:extLst>
      <p:ext uri="{BB962C8B-B14F-4D97-AF65-F5344CB8AC3E}">
        <p14:creationId xmlns:p14="http://schemas.microsoft.com/office/powerpoint/2010/main" val="2387719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F4238C2-67B3-4F78-AF26-0D4A0D6572C9}" type="datetimeFigureOut">
              <a:rPr kumimoji="1" lang="ja-JP" altLang="en-US" smtClean="0"/>
              <a:t>2026/3/23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36DC465-D2CF-4975-880C-3C38FCE36251}" type="slidenum">
              <a:rPr kumimoji="1" lang="ja-JP" altLang="en-US" smtClean="0"/>
              <a:t>‹#›</a:t>
            </a:fld>
            <a:endParaRPr kumimoji="1" lang="ja-JP" altLang="en-US"/>
          </a:p>
        </p:txBody>
      </p:sp>
    </p:spTree>
    <p:extLst>
      <p:ext uri="{BB962C8B-B14F-4D97-AF65-F5344CB8AC3E}">
        <p14:creationId xmlns:p14="http://schemas.microsoft.com/office/powerpoint/2010/main" val="2215479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F4238C2-67B3-4F78-AF26-0D4A0D6572C9}" type="datetimeFigureOut">
              <a:rPr kumimoji="1" lang="ja-JP" altLang="en-US" smtClean="0"/>
              <a:t>2026/3/23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36DC465-D2CF-4975-880C-3C38FCE36251}" type="slidenum">
              <a:rPr kumimoji="1" lang="ja-JP" altLang="en-US" smtClean="0"/>
              <a:t>‹#›</a:t>
            </a:fld>
            <a:endParaRPr kumimoji="1" lang="ja-JP" altLang="en-US"/>
          </a:p>
        </p:txBody>
      </p:sp>
    </p:spTree>
    <p:extLst>
      <p:ext uri="{BB962C8B-B14F-4D97-AF65-F5344CB8AC3E}">
        <p14:creationId xmlns:p14="http://schemas.microsoft.com/office/powerpoint/2010/main" val="3096003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4238C2-67B3-4F78-AF26-0D4A0D6572C9}" type="datetimeFigureOut">
              <a:rPr kumimoji="1" lang="ja-JP" altLang="en-US" smtClean="0"/>
              <a:t>2026/3/23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36DC465-D2CF-4975-880C-3C38FCE36251}" type="slidenum">
              <a:rPr kumimoji="1" lang="ja-JP" altLang="en-US" smtClean="0"/>
              <a:t>‹#›</a:t>
            </a:fld>
            <a:endParaRPr kumimoji="1" lang="ja-JP" altLang="en-US"/>
          </a:p>
        </p:txBody>
      </p:sp>
    </p:spTree>
    <p:extLst>
      <p:ext uri="{BB962C8B-B14F-4D97-AF65-F5344CB8AC3E}">
        <p14:creationId xmlns:p14="http://schemas.microsoft.com/office/powerpoint/2010/main" val="4175860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F4238C2-67B3-4F78-AF26-0D4A0D6572C9}"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6DC465-D2CF-4975-880C-3C38FCE36251}" type="slidenum">
              <a:rPr kumimoji="1" lang="ja-JP" altLang="en-US" smtClean="0"/>
              <a:t>‹#›</a:t>
            </a:fld>
            <a:endParaRPr kumimoji="1" lang="ja-JP" altLang="en-US"/>
          </a:p>
        </p:txBody>
      </p:sp>
    </p:spTree>
    <p:extLst>
      <p:ext uri="{BB962C8B-B14F-4D97-AF65-F5344CB8AC3E}">
        <p14:creationId xmlns:p14="http://schemas.microsoft.com/office/powerpoint/2010/main" val="2382926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F4238C2-67B3-4F78-AF26-0D4A0D6572C9}"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6DC465-D2CF-4975-880C-3C38FCE36251}" type="slidenum">
              <a:rPr kumimoji="1" lang="ja-JP" altLang="en-US" smtClean="0"/>
              <a:t>‹#›</a:t>
            </a:fld>
            <a:endParaRPr kumimoji="1" lang="ja-JP" altLang="en-US"/>
          </a:p>
        </p:txBody>
      </p:sp>
    </p:spTree>
    <p:extLst>
      <p:ext uri="{BB962C8B-B14F-4D97-AF65-F5344CB8AC3E}">
        <p14:creationId xmlns:p14="http://schemas.microsoft.com/office/powerpoint/2010/main" val="784643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F4238C2-67B3-4F78-AF26-0D4A0D6572C9}" type="datetimeFigureOut">
              <a:rPr kumimoji="1" lang="ja-JP" altLang="en-US" smtClean="0"/>
              <a:t>2026/3/23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36DC465-D2CF-4975-880C-3C38FCE36251}" type="slidenum">
              <a:rPr kumimoji="1" lang="ja-JP" altLang="en-US" smtClean="0"/>
              <a:t>‹#›</a:t>
            </a:fld>
            <a:endParaRPr kumimoji="1" lang="ja-JP" altLang="en-US"/>
          </a:p>
        </p:txBody>
      </p:sp>
    </p:spTree>
    <p:extLst>
      <p:ext uri="{BB962C8B-B14F-4D97-AF65-F5344CB8AC3E}">
        <p14:creationId xmlns:p14="http://schemas.microsoft.com/office/powerpoint/2010/main" val="39226845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横巻き 3">
            <a:extLst>
              <a:ext uri="{FF2B5EF4-FFF2-40B4-BE49-F238E27FC236}">
                <a16:creationId xmlns:a16="http://schemas.microsoft.com/office/drawing/2014/main" id="{6D9A9811-640F-4AA5-A300-BDE954D66C2E}"/>
              </a:ext>
            </a:extLst>
          </p:cNvPr>
          <p:cNvSpPr>
            <a:spLocks noChangeArrowheads="1"/>
          </p:cNvSpPr>
          <p:nvPr/>
        </p:nvSpPr>
        <p:spPr bwMode="auto">
          <a:xfrm>
            <a:off x="243681" y="263749"/>
            <a:ext cx="6370637" cy="909637"/>
          </a:xfrm>
          <a:prstGeom prst="horizontalScroll">
            <a:avLst>
              <a:gd name="adj" fmla="val 12500"/>
            </a:avLst>
          </a:prstGeom>
          <a:solidFill>
            <a:srgbClr val="FFFF00"/>
          </a:solidFill>
          <a:ln w="12700">
            <a:solidFill>
              <a:srgbClr val="5B9BD5"/>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20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令和</a:t>
            </a:r>
            <a:r>
              <a:rPr lang="ja-JP" altLang="en-US" sz="2000" b="1" dirty="0">
                <a:latin typeface="HG丸ｺﾞｼｯｸM-PRO" panose="020F0600000000000000" pitchFamily="50" charset="-128"/>
                <a:ea typeface="HG丸ｺﾞｼｯｸM-PRO" panose="020F0600000000000000" pitchFamily="50" charset="-128"/>
                <a:cs typeface="Times New Roman" panose="02020603050405020304" pitchFamily="18" charset="0"/>
              </a:rPr>
              <a:t>８</a:t>
            </a:r>
            <a:r>
              <a:rPr kumimoji="0" lang="ja-JP" altLang="ja-JP" sz="20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年度 座間味村</a:t>
            </a:r>
            <a:r>
              <a:rPr kumimoji="0" lang="ja-JP" altLang="en-US" sz="20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保育施設一時預かりのご案内</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7" name="Rectangle 4">
            <a:extLst>
              <a:ext uri="{FF2B5EF4-FFF2-40B4-BE49-F238E27FC236}">
                <a16:creationId xmlns:a16="http://schemas.microsoft.com/office/drawing/2014/main" id="{66C40D3D-A0E5-4F1C-966B-E509BBC90A58}"/>
              </a:ext>
            </a:extLst>
          </p:cNvPr>
          <p:cNvSpPr>
            <a:spLocks noChangeArrowheads="1"/>
          </p:cNvSpPr>
          <p:nvPr/>
        </p:nvSpPr>
        <p:spPr bwMode="auto">
          <a:xfrm>
            <a:off x="2076225" y="6388260"/>
            <a:ext cx="463654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8128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812800" algn="r" defTabSz="914400" rtl="0" eaLnBrk="0" fontAlgn="base" latinLnBrk="0" hangingPunct="0">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kumimoji="0" lang="ja-JP" altLang="en-US" sz="400" b="0" i="0" u="none" strike="noStrike" cap="none" normalizeH="0" baseline="0" dirty="0">
              <a:ln>
                <a:noFill/>
              </a:ln>
              <a:solidFill>
                <a:schemeClr val="tx1"/>
              </a:solidFill>
              <a:effectLst/>
            </a:endParaRPr>
          </a:p>
          <a:p>
            <a:pPr marL="0" marR="0" lvl="0" indent="812800" algn="r" defTabSz="914400" rtl="0" eaLnBrk="0" fontAlgn="base" latinLnBrk="0" hangingPunct="0">
              <a:lnSpc>
                <a:spcPct val="100000"/>
              </a:lnSpc>
              <a:spcBef>
                <a:spcPct val="0"/>
              </a:spcBef>
              <a:spcAft>
                <a:spcPct val="0"/>
              </a:spcAft>
              <a:buClrTx/>
              <a:buSzTx/>
              <a:buFontTx/>
              <a:buNone/>
              <a:tabLst/>
            </a:pPr>
            <a:r>
              <a:rPr kumimoji="0" lang="ja-JP" altLang="en-US" sz="1600" b="0" i="0" u="none" strike="noStrike" cap="none" normalizeH="0" baseline="0" dirty="0">
                <a:ln>
                  <a:noFill/>
                </a:ln>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0" lang="ja-JP" altLang="en-US" sz="16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0" lang="ja-JP" altLang="en-US" sz="400" b="0" i="0" u="none" strike="noStrike" cap="none" normalizeH="0" baseline="0" dirty="0">
              <a:ln>
                <a:noFill/>
              </a:ln>
              <a:solidFill>
                <a:schemeClr val="tx1"/>
              </a:solidFill>
              <a:effectLst/>
            </a:endParaRPr>
          </a:p>
        </p:txBody>
      </p:sp>
      <p:sp>
        <p:nvSpPr>
          <p:cNvPr id="9" name="テキスト ボックス 8">
            <a:extLst>
              <a:ext uri="{FF2B5EF4-FFF2-40B4-BE49-F238E27FC236}">
                <a16:creationId xmlns:a16="http://schemas.microsoft.com/office/drawing/2014/main" id="{CEEAE137-EA98-4AAF-81AC-61AA1A2D78C4}"/>
              </a:ext>
            </a:extLst>
          </p:cNvPr>
          <p:cNvSpPr txBox="1"/>
          <p:nvPr/>
        </p:nvSpPr>
        <p:spPr>
          <a:xfrm>
            <a:off x="389016" y="1068016"/>
            <a:ext cx="6178419" cy="2226250"/>
          </a:xfrm>
          <a:prstGeom prst="rect">
            <a:avLst/>
          </a:prstGeom>
          <a:noFill/>
        </p:spPr>
        <p:txBody>
          <a:bodyPr wrap="square" rtlCol="0">
            <a:spAutoFit/>
          </a:bodyPr>
          <a:lstStyle/>
          <a:p>
            <a:pPr>
              <a:lnSpc>
                <a:spcPct val="200000"/>
              </a:lnSpc>
            </a:pPr>
            <a:r>
              <a:rPr lang="ja-JP" altLang="ja-JP" dirty="0">
                <a:latin typeface="HG丸ｺﾞｼｯｸM-PRO" panose="020F0600000000000000" pitchFamily="50" charset="-128"/>
                <a:ea typeface="HG丸ｺﾞｼｯｸM-PRO" panose="020F0600000000000000" pitchFamily="50" charset="-128"/>
                <a:cs typeface="Times New Roman" panose="02020603050405020304" pitchFamily="18" charset="0"/>
              </a:rPr>
              <a:t>座間味村では、令和</a:t>
            </a:r>
            <a:r>
              <a:rPr lang="ja-JP" altLang="en-US" dirty="0">
                <a:latin typeface="HG丸ｺﾞｼｯｸM-PRO" panose="020F0600000000000000" pitchFamily="50" charset="-128"/>
                <a:ea typeface="HG丸ｺﾞｼｯｸM-PRO" panose="020F0600000000000000" pitchFamily="50" charset="-128"/>
                <a:cs typeface="Times New Roman" panose="02020603050405020304" pitchFamily="18" charset="0"/>
              </a:rPr>
              <a:t>８年度座間味村保育施設一時預かりの申込受付を下記のとおり行います。</a:t>
            </a:r>
            <a:endParaRPr lang="en-US" altLang="ja-JP"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nSpc>
                <a:spcPct val="200000"/>
              </a:lnSpc>
            </a:pPr>
            <a:r>
              <a:rPr lang="ja-JP" altLang="en-US" dirty="0">
                <a:latin typeface="HG丸ｺﾞｼｯｸM-PRO" panose="020F0600000000000000" pitchFamily="50" charset="-128"/>
                <a:ea typeface="HG丸ｺﾞｼｯｸM-PRO" panose="020F0600000000000000" pitchFamily="50" charset="-128"/>
                <a:cs typeface="Times New Roman" panose="02020603050405020304" pitchFamily="18" charset="0"/>
              </a:rPr>
              <a:t>なお、「座間味村保育施設一時預かりのご案内」をよくお読みになり、お申込みください。</a:t>
            </a:r>
            <a:endParaRPr kumimoji="1" lang="ja-JP" altLang="en-US" dirty="0"/>
          </a:p>
        </p:txBody>
      </p:sp>
      <p:graphicFrame>
        <p:nvGraphicFramePr>
          <p:cNvPr id="10" name="表 10">
            <a:extLst>
              <a:ext uri="{FF2B5EF4-FFF2-40B4-BE49-F238E27FC236}">
                <a16:creationId xmlns:a16="http://schemas.microsoft.com/office/drawing/2014/main" id="{87D3FB6A-1A96-4C95-9C35-B4F2B9CB4E2E}"/>
              </a:ext>
            </a:extLst>
          </p:cNvPr>
          <p:cNvGraphicFramePr>
            <a:graphicFrameLocks noGrp="1"/>
          </p:cNvGraphicFramePr>
          <p:nvPr>
            <p:extLst>
              <p:ext uri="{D42A27DB-BD31-4B8C-83A1-F6EECF244321}">
                <p14:modId xmlns:p14="http://schemas.microsoft.com/office/powerpoint/2010/main" val="902440830"/>
              </p:ext>
            </p:extLst>
          </p:nvPr>
        </p:nvGraphicFramePr>
        <p:xfrm>
          <a:off x="127122" y="3425737"/>
          <a:ext cx="6585650" cy="4455153"/>
        </p:xfrm>
        <a:graphic>
          <a:graphicData uri="http://schemas.openxmlformats.org/drawingml/2006/table">
            <a:tbl>
              <a:tblPr firstRow="1" bandRow="1">
                <a:tableStyleId>{5C22544A-7EE6-4342-B048-85BDC9FD1C3A}</a:tableStyleId>
              </a:tblPr>
              <a:tblGrid>
                <a:gridCol w="1045489">
                  <a:extLst>
                    <a:ext uri="{9D8B030D-6E8A-4147-A177-3AD203B41FA5}">
                      <a16:colId xmlns:a16="http://schemas.microsoft.com/office/drawing/2014/main" val="2919561952"/>
                    </a:ext>
                  </a:extLst>
                </a:gridCol>
                <a:gridCol w="5540161">
                  <a:extLst>
                    <a:ext uri="{9D8B030D-6E8A-4147-A177-3AD203B41FA5}">
                      <a16:colId xmlns:a16="http://schemas.microsoft.com/office/drawing/2014/main" val="3399098783"/>
                    </a:ext>
                  </a:extLst>
                </a:gridCol>
              </a:tblGrid>
              <a:tr h="911281">
                <a:tc>
                  <a:txBody>
                    <a:bodyPr/>
                    <a:lstStyle/>
                    <a:p>
                      <a:pPr algn="l"/>
                      <a:r>
                        <a:rPr kumimoji="1" lang="ja-JP" altLang="en-US" sz="2400" b="0" dirty="0">
                          <a:solidFill>
                            <a:schemeClr val="tx1"/>
                          </a:solidFill>
                          <a:latin typeface="BIZ UDPゴシック" panose="020B0400000000000000" pitchFamily="50" charset="-128"/>
                          <a:ea typeface="BIZ UDPゴシック" panose="020B0400000000000000" pitchFamily="50" charset="-128"/>
                        </a:rPr>
                        <a:t>受付</a:t>
                      </a:r>
                      <a:endParaRPr kumimoji="1" lang="en-US" altLang="ja-JP" sz="2400" b="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2400" b="0" dirty="0">
                          <a:solidFill>
                            <a:schemeClr val="tx1"/>
                          </a:solidFill>
                          <a:latin typeface="BIZ UDPゴシック" panose="020B0400000000000000" pitchFamily="50" charset="-128"/>
                          <a:ea typeface="BIZ UDPゴシック" panose="020B0400000000000000" pitchFamily="50" charset="-128"/>
                        </a:rPr>
                        <a:t>方法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2000" b="0" dirty="0">
                          <a:solidFill>
                            <a:schemeClr val="tx1"/>
                          </a:solidFill>
                          <a:latin typeface="BIZ UDPゴシック" panose="020B0400000000000000" pitchFamily="50" charset="-128"/>
                          <a:ea typeface="BIZ UDPゴシック" panose="020B0400000000000000" pitchFamily="50" charset="-128"/>
                        </a:rPr>
                        <a:t>必要書類を座間味村役場 住民課または</a:t>
                      </a:r>
                      <a:endParaRPr kumimoji="1" lang="en-US" altLang="ja-JP" sz="2000" b="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000" b="0" dirty="0">
                          <a:solidFill>
                            <a:schemeClr val="tx1"/>
                          </a:solidFill>
                          <a:latin typeface="BIZ UDPゴシック" panose="020B0400000000000000" pitchFamily="50" charset="-128"/>
                          <a:ea typeface="BIZ UDPゴシック" panose="020B0400000000000000" pitchFamily="50" charset="-128"/>
                        </a:rPr>
                        <a:t>阿嘉・慶留間出張所へ提出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5238457"/>
                  </a:ext>
                </a:extLst>
              </a:tr>
              <a:tr h="978784">
                <a:tc>
                  <a:txBody>
                    <a:bodyPr/>
                    <a:lstStyle/>
                    <a:p>
                      <a:pPr algn="l"/>
                      <a:r>
                        <a:rPr kumimoji="1" lang="ja-JP" altLang="en-US" sz="2400" b="0" dirty="0">
                          <a:latin typeface="BIZ UDPゴシック" panose="020B0400000000000000" pitchFamily="50" charset="-128"/>
                          <a:ea typeface="BIZ UDPゴシック" panose="020B0400000000000000" pitchFamily="50" charset="-128"/>
                        </a:rPr>
                        <a:t>受付</a:t>
                      </a:r>
                      <a:endParaRPr kumimoji="1" lang="en-US" altLang="ja-JP" sz="2400" b="0" dirty="0">
                        <a:latin typeface="BIZ UDPゴシック" panose="020B0400000000000000" pitchFamily="50" charset="-128"/>
                        <a:ea typeface="BIZ UDPゴシック" panose="020B0400000000000000" pitchFamily="50" charset="-128"/>
                      </a:endParaRPr>
                    </a:p>
                    <a:p>
                      <a:pPr algn="l"/>
                      <a:r>
                        <a:rPr kumimoji="1" lang="ja-JP" altLang="en-US" sz="2400" b="0" dirty="0">
                          <a:latin typeface="BIZ UDPゴシック" panose="020B0400000000000000" pitchFamily="50" charset="-128"/>
                          <a:ea typeface="BIZ UDPゴシック" panose="020B0400000000000000" pitchFamily="50" charset="-128"/>
                        </a:rPr>
                        <a:t>期間</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2000" b="1" u="sng" dirty="0">
                          <a:solidFill>
                            <a:schemeClr val="tx1"/>
                          </a:solidFill>
                          <a:highlight>
                            <a:srgbClr val="FFFF00"/>
                          </a:highlight>
                          <a:latin typeface="BIZ UDPゴシック" panose="020B0400000000000000" pitchFamily="50" charset="-128"/>
                          <a:ea typeface="BIZ UDPゴシック" panose="020B0400000000000000" pitchFamily="50" charset="-128"/>
                        </a:rPr>
                        <a:t>令和８年</a:t>
                      </a:r>
                      <a:r>
                        <a:rPr kumimoji="1" lang="en-US" altLang="ja-JP" sz="2000" b="1" u="sng" dirty="0">
                          <a:solidFill>
                            <a:schemeClr val="tx1"/>
                          </a:solidFill>
                          <a:highlight>
                            <a:srgbClr val="FFFF00"/>
                          </a:highlight>
                          <a:latin typeface="BIZ UDPゴシック" panose="020B0400000000000000" pitchFamily="50" charset="-128"/>
                          <a:ea typeface="BIZ UDPゴシック" panose="020B0400000000000000" pitchFamily="50" charset="-128"/>
                        </a:rPr>
                        <a:t>3</a:t>
                      </a:r>
                      <a:r>
                        <a:rPr kumimoji="1" lang="ja-JP" altLang="en-US" sz="2000" b="1" u="sng" dirty="0">
                          <a:solidFill>
                            <a:schemeClr val="tx1"/>
                          </a:solidFill>
                          <a:highlight>
                            <a:srgbClr val="FFFF00"/>
                          </a:highlight>
                          <a:latin typeface="BIZ UDPゴシック" panose="020B0400000000000000" pitchFamily="50" charset="-128"/>
                          <a:ea typeface="BIZ UDPゴシック" panose="020B0400000000000000" pitchFamily="50" charset="-128"/>
                        </a:rPr>
                        <a:t>月</a:t>
                      </a:r>
                      <a:r>
                        <a:rPr kumimoji="1" lang="en-US" altLang="ja-JP" sz="2000" b="1" u="sng" dirty="0">
                          <a:solidFill>
                            <a:schemeClr val="tx1"/>
                          </a:solidFill>
                          <a:highlight>
                            <a:srgbClr val="FFFF00"/>
                          </a:highlight>
                          <a:latin typeface="BIZ UDPゴシック" panose="020B0400000000000000" pitchFamily="50" charset="-128"/>
                          <a:ea typeface="BIZ UDPゴシック" panose="020B0400000000000000" pitchFamily="50" charset="-128"/>
                        </a:rPr>
                        <a:t>25</a:t>
                      </a:r>
                      <a:r>
                        <a:rPr kumimoji="1" lang="ja-JP" altLang="en-US" sz="2000" b="1" u="sng" dirty="0">
                          <a:solidFill>
                            <a:schemeClr val="tx1"/>
                          </a:solidFill>
                          <a:highlight>
                            <a:srgbClr val="FFFF00"/>
                          </a:highlight>
                          <a:latin typeface="BIZ UDPゴシック" panose="020B0400000000000000" pitchFamily="50" charset="-128"/>
                          <a:ea typeface="BIZ UDPゴシック" panose="020B0400000000000000" pitchFamily="50" charset="-128"/>
                        </a:rPr>
                        <a:t>日</a:t>
                      </a:r>
                      <a:r>
                        <a:rPr kumimoji="1" lang="en-US" altLang="ja-JP" sz="2000" b="1" u="sng" dirty="0">
                          <a:solidFill>
                            <a:schemeClr val="tx1"/>
                          </a:solidFill>
                          <a:highlight>
                            <a:srgbClr val="FFFF00"/>
                          </a:highlight>
                          <a:latin typeface="BIZ UDPゴシック" panose="020B0400000000000000" pitchFamily="50" charset="-128"/>
                          <a:ea typeface="BIZ UDPゴシック" panose="020B0400000000000000" pitchFamily="50" charset="-128"/>
                        </a:rPr>
                        <a:t>(</a:t>
                      </a:r>
                      <a:r>
                        <a:rPr kumimoji="1" lang="ja-JP" altLang="en-US" sz="2000" b="1" u="sng" dirty="0">
                          <a:solidFill>
                            <a:schemeClr val="tx1"/>
                          </a:solidFill>
                          <a:highlight>
                            <a:srgbClr val="FFFF00"/>
                          </a:highlight>
                          <a:latin typeface="BIZ UDPゴシック" panose="020B0400000000000000" pitchFamily="50" charset="-128"/>
                          <a:ea typeface="BIZ UDPゴシック" panose="020B0400000000000000" pitchFamily="50" charset="-128"/>
                        </a:rPr>
                        <a:t>金</a:t>
                      </a:r>
                      <a:r>
                        <a:rPr kumimoji="1" lang="en-US" altLang="ja-JP" sz="2000" b="1" u="sng" dirty="0">
                          <a:solidFill>
                            <a:schemeClr val="tx1"/>
                          </a:solidFill>
                          <a:highlight>
                            <a:srgbClr val="FFFF00"/>
                          </a:highlight>
                          <a:latin typeface="BIZ UDPゴシック" panose="020B0400000000000000" pitchFamily="50" charset="-128"/>
                          <a:ea typeface="BIZ UDPゴシック" panose="020B0400000000000000" pitchFamily="50" charset="-128"/>
                        </a:rPr>
                        <a:t>)</a:t>
                      </a:r>
                      <a:r>
                        <a:rPr kumimoji="1" lang="ja-JP" altLang="en-US" sz="2000" b="1" u="sng" dirty="0">
                          <a:solidFill>
                            <a:schemeClr val="tx1"/>
                          </a:solidFill>
                          <a:highlight>
                            <a:srgbClr val="FFFF00"/>
                          </a:highlight>
                          <a:latin typeface="BIZ UDPゴシック" panose="020B0400000000000000" pitchFamily="50" charset="-128"/>
                          <a:ea typeface="BIZ UDPゴシック" panose="020B0400000000000000" pitchFamily="50" charset="-128"/>
                        </a:rPr>
                        <a:t>～ 随 時 受 付</a:t>
                      </a:r>
                      <a:endParaRPr kumimoji="1" lang="en-US" altLang="ja-JP" sz="2000" b="1" u="sng" dirty="0">
                        <a:solidFill>
                          <a:schemeClr val="tx1"/>
                        </a:solidFill>
                        <a:highlight>
                          <a:srgbClr val="FFFF00"/>
                        </a:highlight>
                        <a:latin typeface="BIZ UDPゴシック" panose="020B0400000000000000" pitchFamily="50" charset="-128"/>
                        <a:ea typeface="BIZ UDPゴシック" panose="020B0400000000000000" pitchFamily="50" charset="-128"/>
                      </a:endParaRPr>
                    </a:p>
                    <a:p>
                      <a:pPr algn="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algn="r"/>
                      <a:r>
                        <a:rPr kumimoji="1" lang="ja-JP" altLang="en-US" sz="1600" dirty="0">
                          <a:solidFill>
                            <a:schemeClr val="tx1"/>
                          </a:solidFill>
                          <a:latin typeface="BIZ UDPゴシック" panose="020B0400000000000000" pitchFamily="50" charset="-128"/>
                          <a:ea typeface="BIZ UDPゴシック" panose="020B0400000000000000" pitchFamily="50" charset="-128"/>
                        </a:rPr>
                        <a:t>平日：午前９時００分～午後５時００分まで</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29736385"/>
                  </a:ext>
                </a:extLst>
              </a:tr>
              <a:tr h="1451300">
                <a:tc>
                  <a:txBody>
                    <a:bodyPr/>
                    <a:lstStyle/>
                    <a:p>
                      <a:pPr algn="l"/>
                      <a:r>
                        <a:rPr kumimoji="1" lang="ja-JP" altLang="en-US" sz="2000" dirty="0">
                          <a:latin typeface="BIZ UDPゴシック" panose="020B0400000000000000" pitchFamily="50" charset="-128"/>
                          <a:ea typeface="BIZ UDPゴシック" panose="020B0400000000000000" pitchFamily="50" charset="-128"/>
                        </a:rPr>
                        <a:t>事業内容並びに必要書類</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800"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rPr>
                        <a:t>「</a:t>
                      </a:r>
                      <a:r>
                        <a:rPr lang="ja-JP" altLang="ja-JP" sz="1800"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rPr>
                        <a:t>座間味村保育</a:t>
                      </a:r>
                      <a:r>
                        <a:rPr lang="ja-JP" altLang="en-US" sz="1800"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rPr>
                        <a:t>施設一時預かりのご案内」</a:t>
                      </a:r>
                      <a:endParaRPr lang="en-US" altLang="ja-JP" sz="1800" kern="100" dirty="0">
                        <a:solidFill>
                          <a:schemeClr val="tx1"/>
                        </a:solidFill>
                        <a:effectLst/>
                        <a:highlight>
                          <a:srgbClr val="FFFF00"/>
                        </a:highlight>
                        <a:latin typeface="BIZ UDPゴシック" panose="020B0400000000000000" pitchFamily="50" charset="-128"/>
                        <a:ea typeface="BIZ UDPゴシック" panose="020B0400000000000000" pitchFamily="50" charset="-128"/>
                      </a:endParaRPr>
                    </a:p>
                    <a:p>
                      <a:pPr algn="r">
                        <a:spcAft>
                          <a:spcPts val="0"/>
                        </a:spcAft>
                      </a:pPr>
                      <a:r>
                        <a:rPr lang="ja-JP" altLang="en-US" sz="1800" kern="100" dirty="0">
                          <a:solidFill>
                            <a:schemeClr val="tx1"/>
                          </a:solidFill>
                          <a:effectLst/>
                          <a:latin typeface="BIZ UDPゴシック" panose="020B0400000000000000" pitchFamily="50" charset="-128"/>
                          <a:ea typeface="BIZ UDPゴシック" panose="020B0400000000000000" pitchFamily="50" charset="-128"/>
                        </a:rPr>
                        <a:t>にてご</a:t>
                      </a:r>
                      <a:r>
                        <a:rPr lang="ja-JP" altLang="ja-JP" sz="1800" kern="100" dirty="0">
                          <a:solidFill>
                            <a:schemeClr val="tx1"/>
                          </a:solidFill>
                          <a:effectLst/>
                          <a:latin typeface="BIZ UDPゴシック" panose="020B0400000000000000" pitchFamily="50" charset="-128"/>
                          <a:ea typeface="BIZ UDPゴシック" panose="020B0400000000000000" pitchFamily="50" charset="-128"/>
                        </a:rPr>
                        <a:t>確認ください</a:t>
                      </a:r>
                    </a:p>
                    <a:p>
                      <a:pPr algn="ctr">
                        <a:spcAft>
                          <a:spcPts val="0"/>
                        </a:spcAft>
                      </a:pPr>
                      <a:endParaRPr lang="en-US" altLang="ja-JP" sz="1600" kern="100" dirty="0">
                        <a:solidFill>
                          <a:schemeClr val="tx1"/>
                        </a:solidFill>
                        <a:effectLst/>
                        <a:latin typeface="BIZ UDPゴシック" panose="020B0400000000000000" pitchFamily="50" charset="-128"/>
                        <a:ea typeface="BIZ UDPゴシック" panose="020B0400000000000000" pitchFamily="50" charset="-128"/>
                      </a:endParaRPr>
                    </a:p>
                    <a:p>
                      <a:pPr algn="ctr">
                        <a:spcAft>
                          <a:spcPts val="0"/>
                        </a:spcAft>
                      </a:pPr>
                      <a:r>
                        <a:rPr lang="ja-JP" altLang="ja-JP" sz="1600" kern="100" dirty="0">
                          <a:solidFill>
                            <a:schemeClr val="tx1"/>
                          </a:solidFill>
                          <a:effectLst/>
                          <a:latin typeface="BIZ UDPゴシック" panose="020B0400000000000000" pitchFamily="50" charset="-128"/>
                          <a:ea typeface="BIZ UDPゴシック" panose="020B0400000000000000" pitchFamily="50" charset="-128"/>
                        </a:rPr>
                        <a:t>※</a:t>
                      </a:r>
                      <a:r>
                        <a:rPr lang="ja-JP" altLang="en-US" sz="1600" kern="100" dirty="0">
                          <a:solidFill>
                            <a:schemeClr val="tx1"/>
                          </a:solidFill>
                          <a:effectLst/>
                          <a:latin typeface="BIZ UDPゴシック" panose="020B0400000000000000" pitchFamily="50" charset="-128"/>
                          <a:ea typeface="BIZ UDPゴシック" panose="020B0400000000000000" pitchFamily="50" charset="-128"/>
                        </a:rPr>
                        <a:t>申請書一式は</a:t>
                      </a:r>
                      <a:r>
                        <a:rPr lang="ja-JP" altLang="ja-JP" sz="1600" kern="100" dirty="0">
                          <a:solidFill>
                            <a:schemeClr val="tx1"/>
                          </a:solidFill>
                          <a:effectLst/>
                          <a:latin typeface="BIZ UDPゴシック" panose="020B0400000000000000" pitchFamily="50" charset="-128"/>
                          <a:ea typeface="BIZ UDPゴシック" panose="020B0400000000000000" pitchFamily="50" charset="-128"/>
                        </a:rPr>
                        <a:t>住民課窓口、</a:t>
                      </a:r>
                      <a:r>
                        <a:rPr lang="ja-JP" altLang="en-US" sz="1600" kern="100" dirty="0">
                          <a:solidFill>
                            <a:schemeClr val="tx1"/>
                          </a:solidFill>
                          <a:effectLst/>
                          <a:latin typeface="BIZ UDPゴシック" panose="020B0400000000000000" pitchFamily="50" charset="-128"/>
                          <a:ea typeface="BIZ UDPゴシック" panose="020B0400000000000000" pitchFamily="50" charset="-128"/>
                        </a:rPr>
                        <a:t>阿嘉・慶留間出張所</a:t>
                      </a:r>
                      <a:endParaRPr lang="en-US" altLang="ja-JP" sz="1600" kern="100" dirty="0">
                        <a:solidFill>
                          <a:schemeClr val="tx1"/>
                        </a:solidFill>
                        <a:effectLst/>
                        <a:latin typeface="BIZ UDPゴシック" panose="020B0400000000000000" pitchFamily="50" charset="-128"/>
                        <a:ea typeface="BIZ UDPゴシック" panose="020B0400000000000000" pitchFamily="50" charset="-128"/>
                      </a:endParaRPr>
                    </a:p>
                    <a:p>
                      <a:pPr algn="ctr">
                        <a:spcAft>
                          <a:spcPts val="0"/>
                        </a:spcAft>
                      </a:pPr>
                      <a:r>
                        <a:rPr lang="ja-JP" altLang="ja-JP" sz="1600" kern="100" dirty="0">
                          <a:solidFill>
                            <a:schemeClr val="tx1"/>
                          </a:solidFill>
                          <a:effectLst/>
                          <a:latin typeface="BIZ UDPゴシック" panose="020B0400000000000000" pitchFamily="50" charset="-128"/>
                          <a:ea typeface="BIZ UDPゴシック" panose="020B0400000000000000" pitchFamily="50" charset="-128"/>
                        </a:rPr>
                        <a:t>または村</a:t>
                      </a:r>
                      <a:r>
                        <a:rPr lang="en-US" altLang="ja-JP" sz="1600" kern="100" dirty="0">
                          <a:solidFill>
                            <a:schemeClr val="tx1"/>
                          </a:solidFill>
                          <a:effectLst/>
                          <a:latin typeface="BIZ UDPゴシック" panose="020B0400000000000000" pitchFamily="50" charset="-128"/>
                          <a:ea typeface="BIZ UDPゴシック" panose="020B0400000000000000" pitchFamily="50" charset="-128"/>
                        </a:rPr>
                        <a:t>HP</a:t>
                      </a:r>
                      <a:r>
                        <a:rPr lang="ja-JP" altLang="ja-JP" sz="1600" kern="100" dirty="0">
                          <a:solidFill>
                            <a:schemeClr val="tx1"/>
                          </a:solidFill>
                          <a:effectLst/>
                          <a:latin typeface="BIZ UDPゴシック" panose="020B0400000000000000" pitchFamily="50" charset="-128"/>
                          <a:ea typeface="BIZ UDPゴシック" panose="020B0400000000000000" pitchFamily="50" charset="-128"/>
                        </a:rPr>
                        <a:t>（暮らしトピックス）に掲載</a:t>
                      </a:r>
                      <a:r>
                        <a:rPr lang="ja-JP" altLang="en-US" sz="1600" kern="100" dirty="0">
                          <a:solidFill>
                            <a:schemeClr val="tx1"/>
                          </a:solidFill>
                          <a:effectLst/>
                          <a:latin typeface="BIZ UDPゴシック" panose="020B0400000000000000" pitchFamily="50" charset="-128"/>
                          <a:ea typeface="BIZ UDPゴシック" panose="020B0400000000000000" pitchFamily="50" charset="-128"/>
                        </a:rPr>
                        <a:t>しております</a:t>
                      </a:r>
                      <a:endParaRPr lang="ja-JP" altLang="ja-JP" sz="160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0114254"/>
                  </a:ext>
                </a:extLst>
              </a:tr>
              <a:tr h="1113788">
                <a:tc>
                  <a:txBody>
                    <a:bodyPr/>
                    <a:lstStyle/>
                    <a:p>
                      <a:pPr algn="l"/>
                      <a:r>
                        <a:rPr kumimoji="1" lang="ja-JP" altLang="en-US" sz="2800" dirty="0">
                          <a:latin typeface="BIZ UDPゴシック" panose="020B0400000000000000" pitchFamily="50" charset="-128"/>
                          <a:ea typeface="BIZ UDPゴシック" panose="020B0400000000000000" pitchFamily="50" charset="-128"/>
                        </a:rPr>
                        <a:t>対象</a:t>
                      </a:r>
                      <a:endParaRPr kumimoji="1" lang="en-US" altLang="ja-JP" sz="2800" dirty="0">
                        <a:latin typeface="BIZ UDPゴシック" panose="020B0400000000000000" pitchFamily="50" charset="-128"/>
                        <a:ea typeface="BIZ UDPゴシック" panose="020B0400000000000000" pitchFamily="50" charset="-128"/>
                      </a:endParaRPr>
                    </a:p>
                    <a:p>
                      <a:pPr algn="l"/>
                      <a:r>
                        <a:rPr kumimoji="1" lang="ja-JP" altLang="en-US" sz="2800" dirty="0">
                          <a:latin typeface="BIZ UDPゴシック" panose="020B0400000000000000" pitchFamily="50" charset="-128"/>
                          <a:ea typeface="BIZ UDPゴシック" panose="020B0400000000000000" pitchFamily="50" charset="-128"/>
                        </a:rPr>
                        <a:t>児童</a:t>
                      </a:r>
                      <a:endParaRPr kumimoji="1" lang="ja-JP" altLang="en-US" sz="2000" dirty="0">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2000" u="sng" dirty="0">
                          <a:solidFill>
                            <a:schemeClr val="tx1"/>
                          </a:solidFill>
                          <a:highlight>
                            <a:srgbClr val="FFFF00"/>
                          </a:highlight>
                          <a:latin typeface="BIZ UDPゴシック" panose="020B0400000000000000" pitchFamily="50" charset="-128"/>
                          <a:ea typeface="BIZ UDPゴシック" panose="020B0400000000000000" pitchFamily="50" charset="-128"/>
                        </a:rPr>
                        <a:t>座間味村に住んでいること</a:t>
                      </a:r>
                      <a:r>
                        <a:rPr kumimoji="1" lang="en-US" altLang="ja-JP" sz="1600" dirty="0">
                          <a:solidFill>
                            <a:schemeClr val="tx1"/>
                          </a:solidFill>
                          <a:latin typeface="BIZ UDPゴシック" panose="020B0400000000000000" pitchFamily="50" charset="-128"/>
                          <a:ea typeface="BIZ UDPゴシック" panose="020B0400000000000000" pitchFamily="50" charset="-128"/>
                        </a:rPr>
                        <a:t>(</a:t>
                      </a:r>
                      <a:r>
                        <a:rPr kumimoji="1" lang="ja-JP" altLang="en-US" sz="1600" dirty="0">
                          <a:solidFill>
                            <a:schemeClr val="tx1"/>
                          </a:solidFill>
                          <a:latin typeface="BIZ UDPゴシック" panose="020B0400000000000000" pitchFamily="50" charset="-128"/>
                          <a:ea typeface="BIZ UDPゴシック" panose="020B0400000000000000" pitchFamily="50" charset="-128"/>
                        </a:rPr>
                        <a:t>住所を有していること</a:t>
                      </a:r>
                      <a:r>
                        <a:rPr kumimoji="1" lang="en-US" altLang="ja-JP" sz="1600" dirty="0">
                          <a:solidFill>
                            <a:schemeClr val="tx1"/>
                          </a:solidFill>
                          <a:latin typeface="BIZ UDPゴシック" panose="020B0400000000000000" pitchFamily="50" charset="-128"/>
                          <a:ea typeface="BIZ UDPゴシック" panose="020B0400000000000000" pitchFamily="50" charset="-128"/>
                        </a:rPr>
                        <a:t>)</a:t>
                      </a:r>
                      <a:endParaRPr kumimoji="1" lang="en-US" altLang="ja-JP" sz="20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2000" u="sng" dirty="0">
                          <a:solidFill>
                            <a:schemeClr val="tx1"/>
                          </a:solidFill>
                          <a:highlight>
                            <a:srgbClr val="FFFF00"/>
                          </a:highlight>
                          <a:latin typeface="BIZ UDPゴシック" panose="020B0400000000000000" pitchFamily="50" charset="-128"/>
                          <a:ea typeface="BIZ UDPゴシック" panose="020B0400000000000000" pitchFamily="50" charset="-128"/>
                        </a:rPr>
                        <a:t>年齢が</a:t>
                      </a:r>
                      <a:r>
                        <a:rPr kumimoji="1" lang="en-US" altLang="ja-JP" sz="2000" u="sng" dirty="0">
                          <a:solidFill>
                            <a:schemeClr val="tx1"/>
                          </a:solidFill>
                          <a:highlight>
                            <a:srgbClr val="FFFF00"/>
                          </a:highlight>
                          <a:latin typeface="BIZ UDPゴシック" panose="020B0400000000000000" pitchFamily="50" charset="-128"/>
                          <a:ea typeface="BIZ UDPゴシック" panose="020B0400000000000000" pitchFamily="50" charset="-128"/>
                        </a:rPr>
                        <a:t>1</a:t>
                      </a:r>
                      <a:r>
                        <a:rPr kumimoji="1" lang="ja-JP" altLang="en-US" sz="2000" u="sng" dirty="0">
                          <a:solidFill>
                            <a:schemeClr val="tx1"/>
                          </a:solidFill>
                          <a:highlight>
                            <a:srgbClr val="FFFF00"/>
                          </a:highlight>
                          <a:latin typeface="BIZ UDPゴシック" panose="020B0400000000000000" pitchFamily="50" charset="-128"/>
                          <a:ea typeface="BIZ UDPゴシック" panose="020B0400000000000000" pitchFamily="50" charset="-128"/>
                        </a:rPr>
                        <a:t>歳児または</a:t>
                      </a:r>
                      <a:r>
                        <a:rPr kumimoji="1" lang="en-US" altLang="ja-JP" sz="2000" u="sng" dirty="0">
                          <a:solidFill>
                            <a:schemeClr val="tx1"/>
                          </a:solidFill>
                          <a:highlight>
                            <a:srgbClr val="FFFF00"/>
                          </a:highlight>
                          <a:latin typeface="BIZ UDPゴシック" panose="020B0400000000000000" pitchFamily="50" charset="-128"/>
                          <a:ea typeface="BIZ UDPゴシック" panose="020B0400000000000000" pitchFamily="50" charset="-128"/>
                        </a:rPr>
                        <a:t>2</a:t>
                      </a:r>
                      <a:r>
                        <a:rPr kumimoji="1" lang="ja-JP" altLang="en-US" sz="2000" u="sng" dirty="0">
                          <a:solidFill>
                            <a:schemeClr val="tx1"/>
                          </a:solidFill>
                          <a:highlight>
                            <a:srgbClr val="FFFF00"/>
                          </a:highlight>
                          <a:latin typeface="BIZ UDPゴシック" panose="020B0400000000000000" pitchFamily="50" charset="-128"/>
                          <a:ea typeface="BIZ UDPゴシック" panose="020B0400000000000000" pitchFamily="50" charset="-128"/>
                        </a:rPr>
                        <a:t>歳児であること</a:t>
                      </a:r>
                      <a:endParaRPr kumimoji="1" lang="en-US" altLang="ja-JP" sz="2000" u="sng" dirty="0">
                        <a:solidFill>
                          <a:schemeClr val="tx1"/>
                        </a:solidFill>
                        <a:highlight>
                          <a:srgbClr val="FFFF00"/>
                        </a:highlight>
                        <a:latin typeface="BIZ UDPゴシック" panose="020B0400000000000000" pitchFamily="50" charset="-128"/>
                        <a:ea typeface="BIZ UDPゴシック" panose="020B0400000000000000" pitchFamily="50" charset="-128"/>
                      </a:endParaRPr>
                    </a:p>
                    <a:p>
                      <a:pPr algn="r"/>
                      <a:r>
                        <a:rPr kumimoji="1" lang="en-US" altLang="ja-JP" sz="2000" dirty="0">
                          <a:solidFill>
                            <a:schemeClr val="tx1"/>
                          </a:solidFill>
                          <a:latin typeface="BIZ UDPゴシック" panose="020B0400000000000000" pitchFamily="50" charset="-128"/>
                          <a:ea typeface="BIZ UDPゴシック" panose="020B0400000000000000" pitchFamily="50" charset="-128"/>
                        </a:rPr>
                        <a:t>(※</a:t>
                      </a:r>
                      <a:r>
                        <a:rPr kumimoji="1" lang="ja-JP" altLang="en-US" sz="2000" dirty="0">
                          <a:solidFill>
                            <a:schemeClr val="tx1"/>
                          </a:solidFill>
                          <a:latin typeface="BIZ UDPゴシック" panose="020B0400000000000000" pitchFamily="50" charset="-128"/>
                          <a:ea typeface="BIZ UDPゴシック" panose="020B0400000000000000" pitchFamily="50" charset="-128"/>
                        </a:rPr>
                        <a:t>令和８年</a:t>
                      </a:r>
                      <a:r>
                        <a:rPr kumimoji="1" lang="en-US" altLang="ja-JP" sz="2000" dirty="0">
                          <a:solidFill>
                            <a:schemeClr val="tx1"/>
                          </a:solidFill>
                          <a:latin typeface="BIZ UDPゴシック" panose="020B0400000000000000" pitchFamily="50" charset="-128"/>
                          <a:ea typeface="BIZ UDPゴシック" panose="020B0400000000000000" pitchFamily="50" charset="-128"/>
                        </a:rPr>
                        <a:t>4</a:t>
                      </a:r>
                      <a:r>
                        <a:rPr kumimoji="1" lang="ja-JP" altLang="en-US" sz="2000" dirty="0">
                          <a:solidFill>
                            <a:schemeClr val="tx1"/>
                          </a:solidFill>
                          <a:latin typeface="BIZ UDPゴシック" panose="020B0400000000000000" pitchFamily="50" charset="-128"/>
                          <a:ea typeface="BIZ UDPゴシック" panose="020B0400000000000000" pitchFamily="50" charset="-128"/>
                        </a:rPr>
                        <a:t>月</a:t>
                      </a:r>
                      <a:r>
                        <a:rPr kumimoji="1" lang="en-US" altLang="ja-JP" sz="2000" dirty="0">
                          <a:solidFill>
                            <a:schemeClr val="tx1"/>
                          </a:solidFill>
                          <a:latin typeface="BIZ UDPゴシック" panose="020B0400000000000000" pitchFamily="50" charset="-128"/>
                          <a:ea typeface="BIZ UDPゴシック" panose="020B0400000000000000" pitchFamily="50" charset="-128"/>
                        </a:rPr>
                        <a:t>1</a:t>
                      </a:r>
                      <a:r>
                        <a:rPr kumimoji="1" lang="ja-JP" altLang="en-US" sz="2000" dirty="0">
                          <a:solidFill>
                            <a:schemeClr val="tx1"/>
                          </a:solidFill>
                          <a:latin typeface="BIZ UDPゴシック" panose="020B0400000000000000" pitchFamily="50" charset="-128"/>
                          <a:ea typeface="BIZ UDPゴシック" panose="020B0400000000000000" pitchFamily="50" charset="-128"/>
                        </a:rPr>
                        <a:t>日時点の年齢</a:t>
                      </a:r>
                      <a:r>
                        <a:rPr kumimoji="1" lang="en-US" altLang="ja-JP" sz="2000" dirty="0">
                          <a:solidFill>
                            <a:schemeClr val="tx1"/>
                          </a:solidFill>
                          <a:latin typeface="BIZ UDPゴシック" panose="020B0400000000000000" pitchFamily="50" charset="-128"/>
                          <a:ea typeface="BIZ UDPゴシック" panose="020B0400000000000000" pitchFamily="50" charset="-128"/>
                        </a:rPr>
                        <a:t>)</a:t>
                      </a:r>
                      <a:endParaRPr kumimoji="1" lang="ja-JP" altLang="en-US" sz="20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1865310"/>
                  </a:ext>
                </a:extLst>
              </a:tr>
            </a:tbl>
          </a:graphicData>
        </a:graphic>
      </p:graphicFrame>
      <p:pic>
        <p:nvPicPr>
          <p:cNvPr id="17" name="図 16">
            <a:extLst>
              <a:ext uri="{FF2B5EF4-FFF2-40B4-BE49-F238E27FC236}">
                <a16:creationId xmlns:a16="http://schemas.microsoft.com/office/drawing/2014/main" id="{7AA20EE9-0E0E-44B8-960E-CB9A281138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96" y="7880890"/>
            <a:ext cx="1256664" cy="1188393"/>
          </a:xfrm>
          <a:prstGeom prst="rect">
            <a:avLst/>
          </a:prstGeom>
        </p:spPr>
      </p:pic>
      <p:pic>
        <p:nvPicPr>
          <p:cNvPr id="15" name="図 14">
            <a:extLst>
              <a:ext uri="{FF2B5EF4-FFF2-40B4-BE49-F238E27FC236}">
                <a16:creationId xmlns:a16="http://schemas.microsoft.com/office/drawing/2014/main" id="{26CB65FD-EE1C-4457-BBB8-BDDB832400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21027" y="7880890"/>
            <a:ext cx="2017300" cy="1981998"/>
          </a:xfrm>
          <a:prstGeom prst="rect">
            <a:avLst/>
          </a:prstGeom>
        </p:spPr>
      </p:pic>
      <p:sp>
        <p:nvSpPr>
          <p:cNvPr id="3" name="テキスト ボックス 2">
            <a:extLst>
              <a:ext uri="{FF2B5EF4-FFF2-40B4-BE49-F238E27FC236}">
                <a16:creationId xmlns:a16="http://schemas.microsoft.com/office/drawing/2014/main" id="{D25FE377-799C-46B8-B224-BE3D78284CA9}"/>
              </a:ext>
            </a:extLst>
          </p:cNvPr>
          <p:cNvSpPr txBox="1"/>
          <p:nvPr/>
        </p:nvSpPr>
        <p:spPr>
          <a:xfrm>
            <a:off x="4728411" y="84221"/>
            <a:ext cx="2038716" cy="307777"/>
          </a:xfrm>
          <a:prstGeom prst="rect">
            <a:avLst/>
          </a:prstGeom>
          <a:noFill/>
        </p:spPr>
        <p:txBody>
          <a:bodyPr wrap="square" rtlCol="0">
            <a:spAutoFit/>
          </a:bodyPr>
          <a:lstStyle/>
          <a:p>
            <a:r>
              <a:rPr kumimoji="1" lang="ja-JP" altLang="en-US" sz="1400" dirty="0">
                <a:latin typeface="ＭＳ Ｐゴシック" panose="020B0600070205080204" pitchFamily="50" charset="-128"/>
                <a:ea typeface="ＭＳ Ｐゴシック" panose="020B0600070205080204" pitchFamily="50" charset="-128"/>
              </a:rPr>
              <a:t>掲載期間：</a:t>
            </a:r>
            <a:r>
              <a:rPr kumimoji="1" lang="en-US" altLang="ja-JP" sz="1400" dirty="0">
                <a:latin typeface="ＭＳ Ｐゴシック" panose="020B0600070205080204" pitchFamily="50" charset="-128"/>
                <a:ea typeface="ＭＳ Ｐゴシック" panose="020B0600070205080204" pitchFamily="50" charset="-128"/>
              </a:rPr>
              <a:t>R</a:t>
            </a:r>
            <a:r>
              <a:rPr kumimoji="1" lang="ja-JP" altLang="en-US" sz="1400" dirty="0">
                <a:latin typeface="ＭＳ Ｐゴシック" panose="020B0600070205080204" pitchFamily="50" charset="-128"/>
                <a:ea typeface="ＭＳ Ｐゴシック" panose="020B0600070205080204" pitchFamily="50" charset="-128"/>
              </a:rPr>
              <a:t>８</a:t>
            </a:r>
            <a:r>
              <a:rPr kumimoji="1" lang="en-US" altLang="ja-JP" sz="1400" dirty="0">
                <a:latin typeface="ＭＳ Ｐゴシック" panose="020B0600070205080204" pitchFamily="50" charset="-128"/>
                <a:ea typeface="ＭＳ Ｐゴシック" panose="020B0600070205080204" pitchFamily="50" charset="-128"/>
              </a:rPr>
              <a:t>.9.30</a:t>
            </a:r>
            <a:r>
              <a:rPr kumimoji="1" lang="ja-JP" altLang="en-US" sz="1400" dirty="0">
                <a:latin typeface="ＭＳ Ｐゴシック" panose="020B0600070205080204" pitchFamily="50" charset="-128"/>
                <a:ea typeface="ＭＳ Ｐゴシック" panose="020B0600070205080204" pitchFamily="50" charset="-128"/>
              </a:rPr>
              <a:t>まで</a:t>
            </a:r>
          </a:p>
        </p:txBody>
      </p:sp>
      <p:sp>
        <p:nvSpPr>
          <p:cNvPr id="4" name="テキスト ボックス 3">
            <a:extLst>
              <a:ext uri="{FF2B5EF4-FFF2-40B4-BE49-F238E27FC236}">
                <a16:creationId xmlns:a16="http://schemas.microsoft.com/office/drawing/2014/main" id="{7E4C898F-06D8-4580-A6A2-511373352F4A}"/>
              </a:ext>
            </a:extLst>
          </p:cNvPr>
          <p:cNvSpPr txBox="1"/>
          <p:nvPr/>
        </p:nvSpPr>
        <p:spPr>
          <a:xfrm>
            <a:off x="3478225" y="8911994"/>
            <a:ext cx="3288902" cy="923330"/>
          </a:xfrm>
          <a:prstGeom prst="rect">
            <a:avLst/>
          </a:prstGeom>
          <a:noFill/>
        </p:spPr>
        <p:txBody>
          <a:bodyPr wrap="square" rtlCol="0">
            <a:spAutoFit/>
          </a:bodyPr>
          <a:lstStyle/>
          <a:p>
            <a:r>
              <a:rPr kumimoji="1" lang="en-US" altLang="ja-JP" dirty="0"/>
              <a:t>【</a:t>
            </a:r>
            <a:r>
              <a:rPr kumimoji="1" lang="ja-JP" altLang="en-US" dirty="0"/>
              <a:t>お問い合わせ</a:t>
            </a:r>
            <a:r>
              <a:rPr kumimoji="1" lang="en-US" altLang="ja-JP" dirty="0"/>
              <a:t>】</a:t>
            </a:r>
          </a:p>
          <a:p>
            <a:r>
              <a:rPr kumimoji="1" lang="ja-JP" altLang="en-US" dirty="0"/>
              <a:t>座間味村役場　保育担当</a:t>
            </a:r>
            <a:endParaRPr kumimoji="1" lang="en-US" altLang="ja-JP" dirty="0"/>
          </a:p>
          <a:p>
            <a:r>
              <a:rPr kumimoji="1" lang="en-US" altLang="ja-JP" dirty="0"/>
              <a:t>098-896-4045</a:t>
            </a:r>
            <a:r>
              <a:rPr kumimoji="1" lang="ja-JP" altLang="en-US" dirty="0"/>
              <a:t>（平日</a:t>
            </a:r>
            <a:r>
              <a:rPr kumimoji="1" lang="en-US" altLang="ja-JP" dirty="0"/>
              <a:t>9:00~17:00)</a:t>
            </a:r>
            <a:endParaRPr kumimoji="1" lang="ja-JP" altLang="en-US" dirty="0"/>
          </a:p>
        </p:txBody>
      </p:sp>
      <p:sp>
        <p:nvSpPr>
          <p:cNvPr id="2" name="テキスト ボックス 1">
            <a:extLst>
              <a:ext uri="{FF2B5EF4-FFF2-40B4-BE49-F238E27FC236}">
                <a16:creationId xmlns:a16="http://schemas.microsoft.com/office/drawing/2014/main" id="{B9FD53A3-1267-4428-93F0-DDF9BF874FED}"/>
              </a:ext>
            </a:extLst>
          </p:cNvPr>
          <p:cNvSpPr txBox="1"/>
          <p:nvPr/>
        </p:nvSpPr>
        <p:spPr>
          <a:xfrm>
            <a:off x="1320760" y="801858"/>
            <a:ext cx="45719" cy="369332"/>
          </a:xfrm>
          <a:prstGeom prst="rect">
            <a:avLst/>
          </a:prstGeom>
          <a:noFill/>
        </p:spPr>
        <p:txBody>
          <a:bodyPr wrap="square" rtlCol="0">
            <a:spAutoFit/>
          </a:bodyPr>
          <a:lstStyle/>
          <a:p>
            <a:endParaRPr kumimoji="1" lang="ja-JP" altLang="en-US" dirty="0"/>
          </a:p>
        </p:txBody>
      </p:sp>
    </p:spTree>
    <p:extLst>
      <p:ext uri="{BB962C8B-B14F-4D97-AF65-F5344CB8AC3E}">
        <p14:creationId xmlns:p14="http://schemas.microsoft.com/office/powerpoint/2010/main" val="249490462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TotalTime>
  <Words>185</Words>
  <Application>Microsoft Office PowerPoint</Application>
  <PresentationFormat>A4 210 x 297 mm</PresentationFormat>
  <Paragraphs>29</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UDPゴシック</vt:lpstr>
      <vt:lpstr>HG丸ｺﾞｼｯｸM-PRO</vt:lpstr>
      <vt:lpstr>ＭＳ Ｐゴシック</vt:lpstr>
      <vt:lpstr>ＭＳ 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zamami</dc:creator>
  <cp:lastModifiedBy>母子担当</cp:lastModifiedBy>
  <cp:revision>19</cp:revision>
  <cp:lastPrinted>2022-03-24T04:55:41Z</cp:lastPrinted>
  <dcterms:created xsi:type="dcterms:W3CDTF">2021-12-24T00:17:41Z</dcterms:created>
  <dcterms:modified xsi:type="dcterms:W3CDTF">2026-03-23T06:17:13Z</dcterms:modified>
</cp:coreProperties>
</file>