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mami" initials="z" lastIdx="10" clrIdx="0">
    <p:extLst>
      <p:ext uri="{19B8F6BF-5375-455C-9EA6-DF929625EA0E}">
        <p15:presenceInfo xmlns:p15="http://schemas.microsoft.com/office/powerpoint/2012/main" userId="zamam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DF570B"/>
    <a:srgbClr val="E06B0A"/>
    <a:srgbClr val="E86E0A"/>
    <a:srgbClr val="ED7F11"/>
    <a:srgbClr val="F68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320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78" cy="498559"/>
          </a:xfrm>
          <a:prstGeom prst="rect">
            <a:avLst/>
          </a:prstGeom>
        </p:spPr>
        <p:txBody>
          <a:bodyPr vert="horz" lIns="62985" tIns="31492" rIns="62985" bIns="31492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8" y="0"/>
            <a:ext cx="2950765" cy="498559"/>
          </a:xfrm>
          <a:prstGeom prst="rect">
            <a:avLst/>
          </a:prstGeom>
        </p:spPr>
        <p:txBody>
          <a:bodyPr vert="horz" lIns="62985" tIns="31492" rIns="62985" bIns="31492" rtlCol="0"/>
          <a:lstStyle>
            <a:lvl1pPr algn="r">
              <a:defRPr sz="800"/>
            </a:lvl1pPr>
          </a:lstStyle>
          <a:p>
            <a:fld id="{C8A15665-A757-463E-9929-70BB092B4315}" type="datetimeFigureOut">
              <a:rPr kumimoji="1" lang="ja-JP" altLang="en-US" smtClean="0"/>
              <a:t>2021/7/14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5" tIns="31492" rIns="62985" bIns="314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1" y="4783533"/>
            <a:ext cx="5445978" cy="3913800"/>
          </a:xfrm>
          <a:prstGeom prst="rect">
            <a:avLst/>
          </a:prstGeom>
        </p:spPr>
        <p:txBody>
          <a:bodyPr vert="horz" lIns="62985" tIns="31492" rIns="62985" bIns="3149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779"/>
            <a:ext cx="2949678" cy="498559"/>
          </a:xfrm>
          <a:prstGeom prst="rect">
            <a:avLst/>
          </a:prstGeom>
        </p:spPr>
        <p:txBody>
          <a:bodyPr vert="horz" lIns="62985" tIns="31492" rIns="62985" bIns="31492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8" y="9440779"/>
            <a:ext cx="2950765" cy="498559"/>
          </a:xfrm>
          <a:prstGeom prst="rect">
            <a:avLst/>
          </a:prstGeom>
        </p:spPr>
        <p:txBody>
          <a:bodyPr vert="horz" lIns="62985" tIns="31492" rIns="62985" bIns="31492" rtlCol="0" anchor="b"/>
          <a:lstStyle>
            <a:lvl1pPr algn="r">
              <a:defRPr sz="800"/>
            </a:lvl1pPr>
          </a:lstStyle>
          <a:p>
            <a:fld id="{95AFC21C-CD3F-41DF-A9C5-C9FD0FBFF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17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FC21C-CD3F-41DF-A9C5-C9FD0FBFF2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328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9F53C-9E11-4342-8DB9-6D4273C5362D}" type="datetimeFigureOut">
              <a:rPr kumimoji="1" lang="ja-JP" altLang="en-US" smtClean="0"/>
              <a:pPr/>
              <a:t>2021/7/14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ED684-1EF0-472F-9A99-1953E8373A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OKI\Desktop\423_PPT用素材\428_PPT素材\P2p3-b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pic>
        <p:nvPicPr>
          <p:cNvPr id="2059" name="Picture 11" descr="C:\Users\AOKI\Desktop\423_PPT用素材\428_PPT素材\P3-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2400" y="188639"/>
            <a:ext cx="4293978" cy="6373153"/>
          </a:xfrm>
          <a:prstGeom prst="rect">
            <a:avLst/>
          </a:prstGeom>
          <a:noFill/>
        </p:spPr>
      </p:pic>
      <p:pic>
        <p:nvPicPr>
          <p:cNvPr id="2064" name="Picture 16" descr="C:\Users\AOKI\Desktop\423_PPT用素材\428_PPT素材\P3-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10157" y="1059273"/>
            <a:ext cx="925521" cy="1016222"/>
          </a:xfrm>
          <a:prstGeom prst="rect">
            <a:avLst/>
          </a:prstGeom>
          <a:noFill/>
        </p:spPr>
      </p:pic>
      <p:pic>
        <p:nvPicPr>
          <p:cNvPr id="2065" name="Picture 17" descr="C:\Users\AOKI\Desktop\423_PPT用素材\428_PPT素材\P3-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841432" y="116632"/>
            <a:ext cx="576064" cy="874316"/>
          </a:xfrm>
          <a:prstGeom prst="rect">
            <a:avLst/>
          </a:prstGeom>
          <a:noFill/>
        </p:spPr>
      </p:pic>
      <p:pic>
        <p:nvPicPr>
          <p:cNvPr id="6" name="Picture 2" descr="C:\Users\AOKI\Desktop\423_PPT用素材\430修正\P2-7.png"/>
          <p:cNvPicPr>
            <a:picLocks noChangeAspect="1" noChangeArrowheads="1"/>
          </p:cNvPicPr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551306" y="188639"/>
            <a:ext cx="4248000" cy="6373153"/>
          </a:xfrm>
          <a:prstGeom prst="rect">
            <a:avLst/>
          </a:prstGeom>
          <a:noFill/>
        </p:spPr>
      </p:pic>
      <p:pic>
        <p:nvPicPr>
          <p:cNvPr id="1026" name="Picture 2" descr="C:\Users\AOKI\Desktop\423_PPT用素材\2020501\P2-2修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9306" y="2188200"/>
            <a:ext cx="4032000" cy="2763185"/>
          </a:xfrm>
          <a:prstGeom prst="rect">
            <a:avLst/>
          </a:prstGeom>
          <a:noFill/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81833" y="5845843"/>
            <a:ext cx="55543" cy="7200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85889" y="5845843"/>
            <a:ext cx="55543" cy="7200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81392" y="6372000"/>
            <a:ext cx="55543" cy="7200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76612" y="6372000"/>
            <a:ext cx="55543" cy="7200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10"/>
          <a:srcRect r="25006"/>
          <a:stretch/>
        </p:blipFill>
        <p:spPr>
          <a:xfrm>
            <a:off x="6753885" y="2852936"/>
            <a:ext cx="54002" cy="7200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681192" y="2818800"/>
            <a:ext cx="180092" cy="1538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altLang="ja-JP" sz="400" dirty="0"/>
              <a:t>1</a:t>
            </a:r>
            <a:endParaRPr kumimoji="1" lang="ja-JP" altLang="en-US" sz="400" dirty="0"/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10"/>
          <a:srcRect r="25006"/>
          <a:stretch/>
        </p:blipFill>
        <p:spPr>
          <a:xfrm>
            <a:off x="5673080" y="2966146"/>
            <a:ext cx="54002" cy="72008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5637600" y="2934000"/>
            <a:ext cx="10503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" dirty="0"/>
              <a:t>1</a:t>
            </a:r>
            <a:endParaRPr kumimoji="1" lang="ja-JP" altLang="en-US" sz="4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DA1913A-CDE8-46E7-923E-E3B67F3F4A9C}"/>
              </a:ext>
            </a:extLst>
          </p:cNvPr>
          <p:cNvSpPr/>
          <p:nvPr/>
        </p:nvSpPr>
        <p:spPr>
          <a:xfrm>
            <a:off x="671345" y="5390846"/>
            <a:ext cx="3235989" cy="526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DF570B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年金収入のみ</a:t>
            </a:r>
            <a:r>
              <a:rPr kumimoji="1" lang="ja-JP" altLang="en-US" dirty="0">
                <a:solidFill>
                  <a:srgbClr val="DF570B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の方は</a:t>
            </a:r>
            <a:r>
              <a:rPr kumimoji="1" lang="ja-JP" altLang="en-US" b="1" dirty="0">
                <a:solidFill>
                  <a:srgbClr val="DF570B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一部減免の</a:t>
            </a:r>
            <a:r>
              <a:rPr kumimoji="1" lang="ja-JP" altLang="en-US" b="1" u="sng" dirty="0">
                <a:solidFill>
                  <a:srgbClr val="DF570B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対象外</a:t>
            </a:r>
            <a:r>
              <a:rPr kumimoji="1" lang="ja-JP" altLang="en-US" dirty="0">
                <a:solidFill>
                  <a:srgbClr val="DF570B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となります</a:t>
            </a:r>
          </a:p>
        </p:txBody>
      </p:sp>
      <p:pic>
        <p:nvPicPr>
          <p:cNvPr id="31" name="Picture 7" descr="C:\Users\AOKI\Desktop\423_PPT用素材\428_PPT素材\P4-5.png">
            <a:extLst>
              <a:ext uri="{FF2B5EF4-FFF2-40B4-BE49-F238E27FC236}">
                <a16:creationId xmlns:a16="http://schemas.microsoft.com/office/drawing/2014/main" id="{0DCBFFF9-8182-4347-AF2F-3C7A23C495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/>
          <a:srcRect r="610" b="80743"/>
          <a:stretch/>
        </p:blipFill>
        <p:spPr bwMode="auto">
          <a:xfrm>
            <a:off x="5525176" y="5667395"/>
            <a:ext cx="4019871" cy="177911"/>
          </a:xfrm>
          <a:prstGeom prst="rect">
            <a:avLst/>
          </a:prstGeom>
          <a:noFill/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CCE9FDE-CE15-4172-84FB-77B7A1B2BCE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60373" y="5889790"/>
            <a:ext cx="3949475" cy="5220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D91FCF-7746-4DBF-9C5B-0B83D698AF3D}"/>
              </a:ext>
            </a:extLst>
          </p:cNvPr>
          <p:cNvSpPr txBox="1"/>
          <p:nvPr/>
        </p:nvSpPr>
        <p:spPr>
          <a:xfrm>
            <a:off x="5727081" y="6012584"/>
            <a:ext cx="3737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沖縄県後期高齢者医療広域連合　管理課　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098-963-8011</a:t>
            </a: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座間味村役場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住民課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098-896-4045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0EA34E-BC3B-4920-AAAA-8E860E72D3D9}"/>
              </a:ext>
            </a:extLst>
          </p:cNvPr>
          <p:cNvSpPr txBox="1"/>
          <p:nvPr/>
        </p:nvSpPr>
        <p:spPr>
          <a:xfrm>
            <a:off x="5509272" y="350997"/>
            <a:ext cx="3093987" cy="1538883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保険料が一部減額される具体的な要件</a:t>
            </a:r>
            <a:r>
              <a:rPr kumimoji="1"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世帯の主たる生計維持者について</a:t>
            </a:r>
            <a:endParaRPr kumimoji="1"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（１）事業収入や給与収入など、収入の種類ごとに見た本年の収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入のいずれかが、</a:t>
            </a:r>
            <a:r>
              <a:rPr kumimoji="1"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年に比べて１０分の３以上減少す</a:t>
            </a:r>
            <a:endParaRPr kumimoji="1"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ja-JP" altLang="en-US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る見込みであること</a:t>
            </a:r>
            <a:endParaRPr kumimoji="1" lang="en-US" altLang="ja-JP" sz="8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（２）令和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年の所得の合計額が</a:t>
            </a:r>
            <a:r>
              <a:rPr lang="en-US" altLang="ja-JP" sz="8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1000</a:t>
            </a:r>
            <a:r>
              <a:rPr lang="ja-JP" altLang="en-US" sz="8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万円以下であること</a:t>
            </a:r>
            <a:endParaRPr lang="en-US" altLang="ja-JP" sz="8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（３）収入減少が見込まれる種類の</a:t>
            </a:r>
            <a:r>
              <a:rPr kumimoji="1" lang="ja-JP" altLang="en-US" sz="8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所得以外の令和</a:t>
            </a:r>
            <a:r>
              <a:rPr kumimoji="1" lang="en-US" altLang="ja-JP" sz="8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8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年の所得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合計額が</a:t>
            </a:r>
            <a:r>
              <a: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400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万円以下であること</a:t>
            </a:r>
            <a:endParaRPr kumimoji="1" lang="ja-JP" altLang="en-US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22CD7C8-AB56-4021-B44E-38CEAE680C0D}"/>
              </a:ext>
            </a:extLst>
          </p:cNvPr>
          <p:cNvSpPr txBox="1"/>
          <p:nvPr/>
        </p:nvSpPr>
        <p:spPr>
          <a:xfrm>
            <a:off x="5471858" y="2253493"/>
            <a:ext cx="1857406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減免対象の保険料額（</a:t>
            </a:r>
            <a:r>
              <a:rPr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A×B</a:t>
            </a:r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／</a:t>
            </a:r>
            <a:r>
              <a:rPr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：７５歳以上の方の令和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年度保険料額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：世帯の主たる生計維持者の減少が見込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まれる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収入にかかる令和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年の所得の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合計額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：世帯の令和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年の所得合計額（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２）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２）世帯の主たる生計維持者及び世帯の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被保険者の合計額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所得の合計額に応じた減免割合（</a:t>
            </a:r>
            <a:r>
              <a:rPr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主たる生計維持者の令和２年における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所得の合計額について、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万円以下の場合：全部（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分の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　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〃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：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分の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</a:p>
          <a:p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550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　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〃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：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分の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</a:p>
          <a:p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750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　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〃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：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分の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</a:p>
          <a:p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1,000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　　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〃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：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分の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endParaRPr kumimoji="1" lang="ja-JP" altLang="en-US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DC8E420-943C-480A-9888-201696130825}"/>
              </a:ext>
            </a:extLst>
          </p:cNvPr>
          <p:cNvSpPr txBox="1"/>
          <p:nvPr/>
        </p:nvSpPr>
        <p:spPr>
          <a:xfrm>
            <a:off x="7228649" y="2225464"/>
            <a:ext cx="2404872" cy="30700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減免額の計算例（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75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歳以上の夫婦世帯）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［夫］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給与所得　　</a:t>
            </a:r>
            <a:r>
              <a:rPr lang="en-US" altLang="ja-JP" sz="7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</a:t>
            </a:r>
            <a:r>
              <a:rPr lang="ja-JP" altLang="en-US" sz="7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（給与収入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万円に相当）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年金所得　　</a:t>
            </a:r>
            <a:r>
              <a:rPr lang="en-US" altLang="ja-JP" sz="7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70</a:t>
            </a:r>
            <a:r>
              <a:rPr lang="ja-JP" altLang="en-US" sz="7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（年金収入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万円に相当）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→令和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年保険料額１７万円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［妻］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給与所得　　なし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年金所得　　</a:t>
            </a:r>
            <a:r>
              <a:rPr lang="en-US" altLang="ja-JP" sz="7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7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（年金収入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万円に相当）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→令和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年度保険料額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世帯の所得合計：</a:t>
            </a:r>
            <a:r>
              <a:rPr lang="en-US" altLang="ja-JP" sz="7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180</a:t>
            </a:r>
            <a:r>
              <a:rPr lang="ja-JP" altLang="en-US" sz="7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万円（</a:t>
            </a:r>
            <a:r>
              <a:rPr lang="en-US" altLang="ja-JP" sz="7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ja-JP" altLang="en-US" sz="7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700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夫の給与収入が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分の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以上減少する見込みがある場合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保険料の減免額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　　　　　　（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　　　　（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　　　　　　　（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夫の保険料について、</a:t>
            </a:r>
            <a:endParaRPr kumimoji="1"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　</a:t>
            </a:r>
            <a:r>
              <a:rPr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</a:t>
            </a:r>
            <a:r>
              <a:rPr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r>
              <a:rPr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/180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万円）　</a:t>
            </a:r>
            <a:r>
              <a:rPr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分の</a:t>
            </a:r>
            <a:r>
              <a:rPr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＝　</a:t>
            </a:r>
            <a:r>
              <a:rPr lang="ja-JP" altLang="en-US" sz="6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約</a:t>
            </a:r>
            <a:r>
              <a:rPr lang="en-US" altLang="ja-JP" sz="6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lang="ja-JP" altLang="en-US" sz="6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endParaRPr lang="en-US" altLang="ja-JP" sz="600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　　　　　　　　　　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+</a:t>
            </a: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妻の保険料について、</a:t>
            </a:r>
            <a:endParaRPr kumimoji="1"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　　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/180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　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分の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＝　</a:t>
            </a:r>
            <a:r>
              <a:rPr kumimoji="1" lang="ja-JP" altLang="en-US" sz="6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約</a:t>
            </a:r>
            <a:r>
              <a:rPr kumimoji="1" lang="en-US" altLang="ja-JP" sz="6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6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endParaRPr kumimoji="1" lang="en-US" altLang="ja-JP" sz="600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　</a:t>
            </a:r>
            <a:r>
              <a:rPr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合計）　約</a:t>
            </a:r>
            <a:r>
              <a:rPr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endParaRPr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年の所得合計額が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万円以下の世帯なので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endParaRPr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全部（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分の</a:t>
            </a:r>
            <a:r>
              <a: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）が免除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endParaRPr kumimoji="1" lang="ja-JP" altLang="en-US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73</Words>
  <Application>Microsoft Office PowerPoint</Application>
  <PresentationFormat>A4 210 x 297 mm</PresentationFormat>
  <Paragraphs>70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HG丸ｺﾞｼｯｸM-PRO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AOKI</dc:creator>
  <cp:lastModifiedBy>zamami</cp:lastModifiedBy>
  <cp:revision>73</cp:revision>
  <cp:lastPrinted>2020-06-30T08:16:13Z</cp:lastPrinted>
  <dcterms:created xsi:type="dcterms:W3CDTF">2020-04-28T05:56:23Z</dcterms:created>
  <dcterms:modified xsi:type="dcterms:W3CDTF">2021-07-14T07:25:15Z</dcterms:modified>
</cp:coreProperties>
</file>