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FF3300"/>
    <a:srgbClr val="FF6699"/>
    <a:srgbClr val="00FF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6" autoAdjust="0"/>
    <p:restoredTop sz="94618" autoAdjust="0"/>
  </p:normalViewPr>
  <p:slideViewPr>
    <p:cSldViewPr snapToGrid="0">
      <p:cViewPr varScale="1">
        <p:scale>
          <a:sx n="62" d="100"/>
          <a:sy n="62" d="100"/>
        </p:scale>
        <p:origin x="342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C8E8-B462-46F1-9ECD-F1628A55E189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30A8-3770-42F0-8775-C4F98890B8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598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C8E8-B462-46F1-9ECD-F1628A55E189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30A8-3770-42F0-8775-C4F98890B8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34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C8E8-B462-46F1-9ECD-F1628A55E189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30A8-3770-42F0-8775-C4F98890B8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107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C8E8-B462-46F1-9ECD-F1628A55E189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30A8-3770-42F0-8775-C4F98890B8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65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C8E8-B462-46F1-9ECD-F1628A55E189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30A8-3770-42F0-8775-C4F98890B8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450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C8E8-B462-46F1-9ECD-F1628A55E189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30A8-3770-42F0-8775-C4F98890B8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187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C8E8-B462-46F1-9ECD-F1628A55E189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30A8-3770-42F0-8775-C4F98890B8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309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C8E8-B462-46F1-9ECD-F1628A55E189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30A8-3770-42F0-8775-C4F98890B8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14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C8E8-B462-46F1-9ECD-F1628A55E189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30A8-3770-42F0-8775-C4F98890B8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594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C8E8-B462-46F1-9ECD-F1628A55E189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30A8-3770-42F0-8775-C4F98890B8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85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C8E8-B462-46F1-9ECD-F1628A55E189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30A8-3770-42F0-8775-C4F98890B8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712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5C8E8-B462-46F1-9ECD-F1628A55E189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830A8-3770-42F0-8775-C4F98890B8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774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8049" y="6201071"/>
            <a:ext cx="1412269" cy="1412269"/>
          </a:xfrm>
          <a:prstGeom prst="rect">
            <a:avLst/>
          </a:prstGeom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3" name="角丸四角形 12"/>
          <p:cNvSpPr/>
          <p:nvPr/>
        </p:nvSpPr>
        <p:spPr>
          <a:xfrm>
            <a:off x="5168" y="1387546"/>
            <a:ext cx="6742237" cy="1210584"/>
          </a:xfrm>
          <a:prstGeom prst="roundRect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2019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年度住民</a:t>
            </a:r>
            <a:r>
              <a:rPr lang="ja-JP" altLang="en-US" sz="2000" dirty="0" smtClean="0">
                <a:solidFill>
                  <a:schemeClr val="tx1"/>
                </a:solidFill>
              </a:rPr>
              <a:t>税（均等割）非課税者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正し住民税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課税者と生計同一の配偶者・扶養親族等・生活保護受給者を除く。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67545" y="114392"/>
            <a:ext cx="4938221" cy="523220"/>
          </a:xfrm>
          <a:prstGeom prst="rect">
            <a:avLst/>
          </a:prstGeom>
          <a:noFill/>
          <a:effectLst/>
          <a:scene3d>
            <a:camera prst="orthographicFront"/>
            <a:lightRig rig="threePt" dir="t"/>
          </a:scene3d>
          <a:sp3d extrusionH="76200">
            <a:extrusionClr>
              <a:schemeClr val="tx2"/>
            </a:extrusionClr>
          </a:sp3d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n w="6350">
                  <a:noFill/>
                  <a:prstDash val="solid"/>
                </a:ln>
                <a:solidFill>
                  <a:srgbClr val="00B05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座間味村プレミアム付商品券</a:t>
            </a:r>
            <a:endParaRPr kumimoji="1" lang="ja-JP" altLang="en-US" sz="2800" b="1" dirty="0">
              <a:ln w="6350">
                <a:noFill/>
                <a:prstDash val="solid"/>
              </a:ln>
              <a:solidFill>
                <a:srgbClr val="00B05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27596" y="1218562"/>
            <a:ext cx="179294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smtClean="0"/>
              <a:t>購入条件</a:t>
            </a:r>
            <a:r>
              <a:rPr kumimoji="1" lang="ja-JP" altLang="en-US" b="1" dirty="0" smtClean="0"/>
              <a:t>　①</a:t>
            </a:r>
            <a:endParaRPr kumimoji="1" lang="ja-JP" altLang="en-US" b="1" dirty="0"/>
          </a:p>
        </p:txBody>
      </p:sp>
      <p:sp>
        <p:nvSpPr>
          <p:cNvPr id="2" name="角丸四角形 1"/>
          <p:cNvSpPr/>
          <p:nvPr/>
        </p:nvSpPr>
        <p:spPr>
          <a:xfrm>
            <a:off x="5168" y="4197299"/>
            <a:ext cx="6852831" cy="896471"/>
          </a:xfrm>
          <a:prstGeom prst="roundRect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20,000</a:t>
            </a:r>
            <a:r>
              <a:rPr lang="ja-JP" altLang="en-US" sz="2000" dirty="0" smtClean="0">
                <a:solidFill>
                  <a:schemeClr val="tx1"/>
                </a:solidFill>
              </a:rPr>
              <a:t>円で</a:t>
            </a:r>
            <a:r>
              <a:rPr lang="en-US" altLang="ja-JP" sz="2000" dirty="0" smtClean="0">
                <a:solidFill>
                  <a:schemeClr val="tx1"/>
                </a:solidFill>
              </a:rPr>
              <a:t>25,000</a:t>
            </a:r>
            <a:r>
              <a:rPr lang="ja-JP" altLang="en-US" sz="2000" dirty="0" smtClean="0">
                <a:solidFill>
                  <a:schemeClr val="tx1"/>
                </a:solidFill>
              </a:rPr>
              <a:t>円分のチケットを購入できます！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（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1,000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円券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×25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枚）</a:t>
            </a:r>
            <a:endParaRPr kumimoji="1"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7596" y="3978593"/>
            <a:ext cx="204395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①に該当する方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0" y="5327361"/>
            <a:ext cx="6857999" cy="1316347"/>
          </a:xfrm>
          <a:prstGeom prst="roundRect">
            <a:avLst/>
          </a:prstGeom>
          <a:noFill/>
          <a:ln w="5080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20,000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円で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25,000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円分のチケットをお子様の人数分だけ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購入できます！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（</a:t>
            </a:r>
            <a:r>
              <a:rPr lang="en-US" altLang="ja-JP" sz="2000" dirty="0" smtClean="0">
                <a:solidFill>
                  <a:schemeClr val="tx1"/>
                </a:solidFill>
              </a:rPr>
              <a:t>1,000</a:t>
            </a:r>
            <a:r>
              <a:rPr lang="ja-JP" altLang="en-US" sz="2000" dirty="0" smtClean="0">
                <a:solidFill>
                  <a:schemeClr val="tx1"/>
                </a:solidFill>
              </a:rPr>
              <a:t>円券</a:t>
            </a:r>
            <a:r>
              <a:rPr lang="en-US" altLang="ja-JP" sz="2000" dirty="0" smtClean="0">
                <a:solidFill>
                  <a:schemeClr val="tx1"/>
                </a:solidFill>
              </a:rPr>
              <a:t>×25</a:t>
            </a:r>
            <a:r>
              <a:rPr lang="ja-JP" altLang="en-US" sz="2000" dirty="0" smtClean="0">
                <a:solidFill>
                  <a:schemeClr val="tx1"/>
                </a:solidFill>
              </a:rPr>
              <a:t>枚</a:t>
            </a:r>
            <a:r>
              <a:rPr lang="en-US" altLang="ja-JP" sz="2000" dirty="0" smtClean="0">
                <a:solidFill>
                  <a:schemeClr val="tx1"/>
                </a:solidFill>
              </a:rPr>
              <a:t>×</a:t>
            </a:r>
            <a:r>
              <a:rPr lang="ja-JP" altLang="en-US" sz="2000" dirty="0" smtClean="0">
                <a:solidFill>
                  <a:schemeClr val="tx1"/>
                </a:solidFill>
              </a:rPr>
              <a:t>お子様の人数）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67339">
            <a:off x="5393151" y="331735"/>
            <a:ext cx="1187531" cy="1146715"/>
          </a:xfrm>
          <a:prstGeom prst="rect">
            <a:avLst/>
          </a:prstGeom>
          <a:effectLst>
            <a:glow rad="63500">
              <a:schemeClr val="accent4">
                <a:satMod val="175000"/>
                <a:alpha val="40000"/>
              </a:schemeClr>
            </a:glow>
            <a:softEdge rad="31750"/>
          </a:effectLst>
        </p:spPr>
      </p:pic>
      <p:sp>
        <p:nvSpPr>
          <p:cNvPr id="10" name="角丸四角形 9"/>
          <p:cNvSpPr/>
          <p:nvPr/>
        </p:nvSpPr>
        <p:spPr>
          <a:xfrm>
            <a:off x="163917" y="10001250"/>
            <a:ext cx="6530165" cy="1614251"/>
          </a:xfrm>
          <a:prstGeom prst="roundRect">
            <a:avLst/>
          </a:prstGeom>
          <a:noFill/>
          <a:ln w="63500">
            <a:solidFill>
              <a:srgbClr val="00FF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対象　：　村内の小売店、飲食店、サービス業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登録申請　：　役場、阿嘉・慶留</a:t>
            </a:r>
            <a:r>
              <a:rPr lang="ja-JP" altLang="en-US" dirty="0" err="1" smtClean="0">
                <a:solidFill>
                  <a:schemeClr val="tx1"/>
                </a:solidFill>
              </a:rPr>
              <a:t>間出張所にに備え付けの</a:t>
            </a:r>
            <a:r>
              <a:rPr lang="ja-JP" altLang="en-US" dirty="0" smtClean="0">
                <a:solidFill>
                  <a:schemeClr val="tx1"/>
                </a:solidFill>
              </a:rPr>
              <a:t>取扱店登録申請書（村ＨＰからも入手可能）にご記入の上、窓口にご提出ください。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64184" y="9756321"/>
            <a:ext cx="4709832" cy="519953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ja-JP" altLang="en-US" sz="2000" dirty="0" smtClean="0">
                <a:ln w="6350">
                  <a:solidFill>
                    <a:srgbClr val="FF6699"/>
                  </a:solidFill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プレミアム付き</a:t>
            </a:r>
            <a:r>
              <a:rPr lang="ja-JP" altLang="en-US" dirty="0" smtClean="0">
                <a:ln w="6350">
                  <a:solidFill>
                    <a:srgbClr val="FF6699"/>
                  </a:solidFill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商品券　取扱い店募集中</a:t>
            </a:r>
            <a:endParaRPr lang="en-US" altLang="ja-JP" dirty="0" smtClean="0">
              <a:ln w="6350">
                <a:solidFill>
                  <a:srgbClr val="FF6699"/>
                </a:solidFill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24820" y="5138671"/>
            <a:ext cx="184672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②に該当する方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3563" y="11705148"/>
            <a:ext cx="6604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お問い合わせ先　：　座間味村役場　総務・福祉課　</a:t>
            </a:r>
            <a:r>
              <a:rPr kumimoji="1" lang="en-US" altLang="ja-JP" dirty="0" smtClean="0"/>
              <a:t>098-987-2311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9381" y="547399"/>
            <a:ext cx="62213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ln>
                  <a:solidFill>
                    <a:srgbClr val="00B0F0"/>
                  </a:solidFill>
                </a:ln>
                <a:solidFill>
                  <a:srgbClr val="FF3300"/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</a:t>
            </a:r>
            <a:r>
              <a:rPr kumimoji="1" lang="ja-JP" altLang="en-US" sz="2800" dirty="0" smtClean="0">
                <a:ln>
                  <a:solidFill>
                    <a:srgbClr val="00B0F0"/>
                  </a:solidFill>
                </a:ln>
                <a:solidFill>
                  <a:srgbClr val="FF3300"/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lang="en-US" altLang="ja-JP" sz="2800" dirty="0">
                <a:ln>
                  <a:solidFill>
                    <a:srgbClr val="00B0F0"/>
                  </a:solidFill>
                </a:ln>
                <a:solidFill>
                  <a:srgbClr val="FF3300"/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kumimoji="1" lang="ja-JP" altLang="en-US" sz="2800" dirty="0" smtClean="0">
                <a:ln>
                  <a:solidFill>
                    <a:srgbClr val="00B0F0"/>
                  </a:solidFill>
                </a:ln>
                <a:solidFill>
                  <a:srgbClr val="FF3300"/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日（火）から販売・利用開始！</a:t>
            </a:r>
            <a:endParaRPr kumimoji="1" lang="ja-JP" altLang="en-US" sz="2800" dirty="0">
              <a:ln>
                <a:solidFill>
                  <a:srgbClr val="00B0F0"/>
                </a:solidFill>
              </a:ln>
              <a:solidFill>
                <a:srgbClr val="FF3300"/>
              </a:solidFill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5168" y="2773683"/>
            <a:ext cx="6742237" cy="1178161"/>
          </a:xfrm>
          <a:prstGeom prst="roundRect">
            <a:avLst/>
          </a:prstGeom>
          <a:noFill/>
          <a:ln w="5080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</a:rPr>
              <a:t>学齢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3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歳未満の子（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2016.4.2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～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2.19.9.30</a:t>
            </a:r>
            <a:r>
              <a:rPr kumimoji="1" lang="ja-JP" altLang="en-US" sz="2000" dirty="0" err="1" smtClean="0">
                <a:solidFill>
                  <a:schemeClr val="tx1"/>
                </a:solidFill>
              </a:rPr>
              <a:t>までの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間に生まれた子）が属する世帯の世帯主。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93149" y="2640028"/>
            <a:ext cx="166183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購入条件　②</a:t>
            </a:r>
            <a:endParaRPr kumimoji="1" lang="ja-JP" altLang="en-US" b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90968" y="6888637"/>
            <a:ext cx="601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002060"/>
                </a:solidFill>
              </a:rPr>
              <a:t>まとめて購入！使う分だけ購入！どちらもＯＫ！</a:t>
            </a:r>
            <a:endParaRPr kumimoji="1" lang="en-US" altLang="ja-JP" b="1" dirty="0" smtClean="0">
              <a:solidFill>
                <a:srgbClr val="002060"/>
              </a:solidFill>
            </a:endParaRPr>
          </a:p>
          <a:p>
            <a:r>
              <a:rPr lang="ja-JP" altLang="en-US" b="1" dirty="0" smtClean="0">
                <a:solidFill>
                  <a:srgbClr val="002060"/>
                </a:solidFill>
              </a:rPr>
              <a:t>最小購入単位は</a:t>
            </a:r>
            <a:r>
              <a:rPr lang="en-US" altLang="ja-JP" b="1" dirty="0" smtClean="0">
                <a:solidFill>
                  <a:srgbClr val="002060"/>
                </a:solidFill>
              </a:rPr>
              <a:t>4,000</a:t>
            </a:r>
            <a:r>
              <a:rPr lang="ja-JP" altLang="en-US" b="1" dirty="0" smtClean="0">
                <a:solidFill>
                  <a:srgbClr val="002060"/>
                </a:solidFill>
              </a:rPr>
              <a:t>円です。（チケットは</a:t>
            </a:r>
            <a:r>
              <a:rPr lang="en-US" altLang="ja-JP" b="1" dirty="0" smtClean="0">
                <a:solidFill>
                  <a:srgbClr val="002060"/>
                </a:solidFill>
              </a:rPr>
              <a:t>5,000</a:t>
            </a:r>
            <a:r>
              <a:rPr lang="ja-JP" altLang="en-US" b="1" dirty="0" smtClean="0">
                <a:solidFill>
                  <a:srgbClr val="002060"/>
                </a:solidFill>
              </a:rPr>
              <a:t>円分）</a:t>
            </a:r>
            <a:endParaRPr kumimoji="1" lang="ja-JP" altLang="en-US" b="1" dirty="0">
              <a:solidFill>
                <a:srgbClr val="00206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08739" y="7631520"/>
            <a:ext cx="6327119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solidFill>
                  <a:srgbClr val="00B050"/>
                </a:solidFill>
              </a:rPr>
              <a:t>☆　☆　☆</a:t>
            </a:r>
            <a:r>
              <a:rPr lang="ja-JP" altLang="en-US" b="1" dirty="0" smtClean="0">
                <a:solidFill>
                  <a:srgbClr val="FF0000"/>
                </a:solidFill>
              </a:rPr>
              <a:t>　商品券の販売・利用は　</a:t>
            </a:r>
            <a:r>
              <a:rPr lang="ja-JP" altLang="en-US" b="1" dirty="0" smtClean="0">
                <a:solidFill>
                  <a:srgbClr val="00B050"/>
                </a:solidFill>
              </a:rPr>
              <a:t>☆　☆　☆</a:t>
            </a:r>
            <a:endParaRPr lang="en-US" altLang="ja-JP" b="1" dirty="0" smtClean="0">
              <a:solidFill>
                <a:srgbClr val="00B050"/>
              </a:solidFill>
            </a:endParaRPr>
          </a:p>
          <a:p>
            <a:pPr algn="ctr"/>
            <a:r>
              <a:rPr kumimoji="1" lang="ja-JP" altLang="en-US" sz="2400" b="1" dirty="0" smtClean="0">
                <a:solidFill>
                  <a:srgbClr val="FF0000"/>
                </a:solidFill>
              </a:rPr>
              <a:t>令和元年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10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月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1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日　～　令和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2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年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2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月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29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日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　まで。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2062" y="8325160"/>
            <a:ext cx="6485343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b="1" u="sng" dirty="0" smtClean="0">
                <a:solidFill>
                  <a:srgbClr val="0070C0"/>
                </a:solidFill>
              </a:rPr>
              <a:t>購入対象者には事前に「</a:t>
            </a:r>
            <a:r>
              <a:rPr lang="ja-JP" altLang="en-US" sz="2000" b="1" u="sng" dirty="0" smtClean="0">
                <a:solidFill>
                  <a:srgbClr val="0070C0"/>
                </a:solidFill>
              </a:rPr>
              <a:t>座間味村プレミアム付き商品券購入引換券</a:t>
            </a:r>
            <a:r>
              <a:rPr lang="ja-JP" altLang="en-US" b="1" u="sng" dirty="0" smtClean="0">
                <a:solidFill>
                  <a:srgbClr val="0070C0"/>
                </a:solidFill>
              </a:rPr>
              <a:t>」をお送りしています。購入の際は引換券をお持ち下さい。</a:t>
            </a:r>
            <a:endParaRPr lang="en-US" altLang="ja-JP" b="1" u="sng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b="1" u="sng" dirty="0" smtClean="0">
                <a:solidFill>
                  <a:srgbClr val="0070C0"/>
                </a:solidFill>
              </a:rPr>
              <a:t>引換券をお忘れの場合は商品券を購入できません。</a:t>
            </a:r>
            <a:endParaRPr kumimoji="1" lang="ja-JP" altLang="en-US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590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405</TotalTime>
  <Words>195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座間味村</dc:title>
  <dc:creator>zamami</dc:creator>
  <cp:lastModifiedBy>zamami</cp:lastModifiedBy>
  <cp:revision>36</cp:revision>
  <cp:lastPrinted>2019-07-31T05:36:37Z</cp:lastPrinted>
  <dcterms:created xsi:type="dcterms:W3CDTF">2019-07-29T04:39:41Z</dcterms:created>
  <dcterms:modified xsi:type="dcterms:W3CDTF">2019-10-01T05:48:33Z</dcterms:modified>
</cp:coreProperties>
</file>