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77" r:id="rId2"/>
    <p:sldId id="276"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15" autoAdjust="0"/>
    <p:restoredTop sz="82927" autoAdjust="0"/>
  </p:normalViewPr>
  <p:slideViewPr>
    <p:cSldViewPr>
      <p:cViewPr varScale="1">
        <p:scale>
          <a:sx n="92" d="100"/>
          <a:sy n="92" d="100"/>
        </p:scale>
        <p:origin x="273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9CC6FEB9-5378-4C2C-9A79-CC24716B4C10}" type="datetimeFigureOut">
              <a:rPr kumimoji="1" lang="ja-JP" altLang="en-US" smtClean="0"/>
              <a:t>2023/1/13</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1AD2A6F4-0376-4014-B3E1-89A3B09C3123}" type="slidenum">
              <a:rPr kumimoji="1" lang="ja-JP" altLang="en-US" smtClean="0"/>
              <a:t>‹#›</a:t>
            </a:fld>
            <a:endParaRPr kumimoji="1" lang="ja-JP" altLang="en-US"/>
          </a:p>
        </p:txBody>
      </p:sp>
    </p:spTree>
    <p:extLst>
      <p:ext uri="{BB962C8B-B14F-4D97-AF65-F5344CB8AC3E}">
        <p14:creationId xmlns:p14="http://schemas.microsoft.com/office/powerpoint/2010/main" val="6287334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D2A6F4-0376-4014-B3E1-89A3B09C3123}" type="slidenum">
              <a:rPr kumimoji="1" lang="ja-JP" altLang="en-US" smtClean="0"/>
              <a:t>1</a:t>
            </a:fld>
            <a:endParaRPr kumimoji="1" lang="ja-JP" altLang="en-US"/>
          </a:p>
        </p:txBody>
      </p:sp>
    </p:spTree>
    <p:extLst>
      <p:ext uri="{BB962C8B-B14F-4D97-AF65-F5344CB8AC3E}">
        <p14:creationId xmlns:p14="http://schemas.microsoft.com/office/powerpoint/2010/main" val="165601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D2A6F4-0376-4014-B3E1-89A3B09C3123}" type="slidenum">
              <a:rPr kumimoji="1" lang="ja-JP" altLang="en-US" smtClean="0"/>
              <a:t>2</a:t>
            </a:fld>
            <a:endParaRPr kumimoji="1" lang="ja-JP" altLang="en-US"/>
          </a:p>
        </p:txBody>
      </p:sp>
    </p:spTree>
    <p:extLst>
      <p:ext uri="{BB962C8B-B14F-4D97-AF65-F5344CB8AC3E}">
        <p14:creationId xmlns:p14="http://schemas.microsoft.com/office/powerpoint/2010/main" val="3484286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20230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2993891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4029925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448431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792138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173223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3216779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408313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2279560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140007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F9BA61A-4E67-4B08-B04F-73BBAA8771F4}" type="datetimeFigureOut">
              <a:rPr kumimoji="1" lang="ja-JP" altLang="en-US" smtClean="0"/>
              <a:t>2023/1/13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501957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BA61A-4E67-4B08-B04F-73BBAA8771F4}" type="datetimeFigureOut">
              <a:rPr kumimoji="1" lang="ja-JP" altLang="en-US" smtClean="0"/>
              <a:t>2023/1/13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A80C9-E628-47E4-AB5E-286F18776CD2}" type="slidenum">
              <a:rPr kumimoji="1" lang="ja-JP" altLang="en-US" smtClean="0"/>
              <a:t>‹#›</a:t>
            </a:fld>
            <a:endParaRPr kumimoji="1" lang="ja-JP" altLang="en-US"/>
          </a:p>
        </p:txBody>
      </p:sp>
    </p:spTree>
    <p:extLst>
      <p:ext uri="{BB962C8B-B14F-4D97-AF65-F5344CB8AC3E}">
        <p14:creationId xmlns:p14="http://schemas.microsoft.com/office/powerpoint/2010/main" val="196696873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8008" y="-26713"/>
            <a:ext cx="9072000" cy="678599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tIns="90000" bIns="90000" rtlCol="0" anchor="t">
            <a:noAutofit/>
          </a:bodyPr>
          <a:lstStyle/>
          <a:p>
            <a:pPr algn="r"/>
            <a:endParaRPr kumimoji="1" lang="ja-JP" altLang="en-US" sz="1200" dirty="0">
              <a:solidFill>
                <a:schemeClr val="tx1"/>
              </a:solidFill>
              <a:latin typeface="ＭＳ ゴシック" panose="020B0609070205080204" pitchFamily="49" charset="-128"/>
              <a:ea typeface="ＤＦ特太ゴシック体" panose="02010609000101010101" pitchFamily="1" charset="-128"/>
            </a:endParaRPr>
          </a:p>
        </p:txBody>
      </p:sp>
      <p:sp>
        <p:nvSpPr>
          <p:cNvPr id="13" name="正方形/長方形 12"/>
          <p:cNvSpPr/>
          <p:nvPr/>
        </p:nvSpPr>
        <p:spPr>
          <a:xfrm>
            <a:off x="4610088" y="1484784"/>
            <a:ext cx="4518227" cy="1800201"/>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t">
            <a:noAutofit/>
          </a:bodyPr>
          <a:lstStyle/>
          <a:p>
            <a:pPr marL="285750" indent="-285750">
              <a:buFont typeface="Arial" panose="020B0604020202020204" pitchFamily="34" charset="0"/>
              <a:buChar char="•"/>
            </a:pPr>
            <a:r>
              <a:rPr lang="ja-JP" altLang="en-US" dirty="0">
                <a:solidFill>
                  <a:schemeClr val="tx1"/>
                </a:solidFill>
                <a:latin typeface="+mn-ea"/>
              </a:rPr>
              <a:t>座間味村内の</a:t>
            </a:r>
            <a:r>
              <a:rPr lang="en-US" altLang="ja-JP" dirty="0">
                <a:solidFill>
                  <a:schemeClr val="tx1"/>
                </a:solidFill>
                <a:latin typeface="+mn-ea"/>
              </a:rPr>
              <a:t>3</a:t>
            </a:r>
            <a:r>
              <a:rPr lang="ja-JP" altLang="en-US" dirty="0">
                <a:solidFill>
                  <a:schemeClr val="tx1"/>
                </a:solidFill>
                <a:latin typeface="+mn-ea"/>
              </a:rPr>
              <a:t>ビーチにおいて、観光客が増加するシーズンの海難事故防止及び安全確保を図るためにライフセーバーを配置する。</a:t>
            </a:r>
            <a:endParaRPr lang="en-US" altLang="ja-JP" dirty="0">
              <a:solidFill>
                <a:schemeClr val="tx1"/>
              </a:solidFill>
              <a:latin typeface="+mn-ea"/>
            </a:endParaRPr>
          </a:p>
          <a:p>
            <a:pPr marL="285750" indent="-285750">
              <a:buFont typeface="Arial" panose="020B0604020202020204" pitchFamily="34" charset="0"/>
              <a:buChar char="•"/>
            </a:pPr>
            <a:r>
              <a:rPr lang="ja-JP" altLang="en-US" dirty="0">
                <a:solidFill>
                  <a:schemeClr val="tx1"/>
                </a:solidFill>
                <a:latin typeface="+mn-ea"/>
              </a:rPr>
              <a:t>令和３年度：</a:t>
            </a:r>
            <a:r>
              <a:rPr lang="en-US" altLang="ja-JP" dirty="0">
                <a:solidFill>
                  <a:schemeClr val="tx1"/>
                </a:solidFill>
                <a:latin typeface="+mn-ea"/>
              </a:rPr>
              <a:t>19,019</a:t>
            </a:r>
            <a:r>
              <a:rPr lang="ja-JP" altLang="en-US" dirty="0">
                <a:solidFill>
                  <a:schemeClr val="tx1"/>
                </a:solidFill>
                <a:latin typeface="+mn-ea"/>
              </a:rPr>
              <a:t>千円</a:t>
            </a:r>
            <a:r>
              <a:rPr lang="en-US" altLang="ja-JP" dirty="0">
                <a:solidFill>
                  <a:schemeClr val="tx1"/>
                </a:solidFill>
                <a:latin typeface="+mn-ea"/>
              </a:rPr>
              <a:t>(</a:t>
            </a:r>
            <a:r>
              <a:rPr lang="ja-JP" altLang="en-US" dirty="0">
                <a:solidFill>
                  <a:schemeClr val="tx1"/>
                </a:solidFill>
                <a:latin typeface="+mn-ea"/>
              </a:rPr>
              <a:t>国費：</a:t>
            </a:r>
            <a:r>
              <a:rPr lang="en-US" altLang="ja-JP" dirty="0">
                <a:solidFill>
                  <a:schemeClr val="tx1"/>
                </a:solidFill>
                <a:latin typeface="+mn-ea"/>
              </a:rPr>
              <a:t>15,214</a:t>
            </a:r>
            <a:r>
              <a:rPr lang="ja-JP" altLang="en-US" dirty="0">
                <a:solidFill>
                  <a:schemeClr val="tx1"/>
                </a:solidFill>
                <a:latin typeface="+mn-ea"/>
              </a:rPr>
              <a:t>千円</a:t>
            </a:r>
            <a:r>
              <a:rPr lang="en-US" altLang="ja-JP" dirty="0">
                <a:solidFill>
                  <a:schemeClr val="tx1"/>
                </a:solidFill>
                <a:latin typeface="+mn-ea"/>
              </a:rPr>
              <a:t>)</a:t>
            </a:r>
          </a:p>
          <a:p>
            <a:r>
              <a:rPr lang="ja-JP" altLang="en-US" dirty="0">
                <a:solidFill>
                  <a:schemeClr val="tx1"/>
                </a:solidFill>
                <a:latin typeface="+mn-ea"/>
              </a:rPr>
              <a:t>　　</a:t>
            </a:r>
            <a:r>
              <a:rPr lang="en-US" altLang="ja-JP" dirty="0">
                <a:solidFill>
                  <a:schemeClr val="tx1"/>
                </a:solidFill>
                <a:latin typeface="+mn-ea"/>
              </a:rPr>
              <a:t>※</a:t>
            </a:r>
            <a:r>
              <a:rPr lang="ja-JP" altLang="en-US" dirty="0">
                <a:solidFill>
                  <a:schemeClr val="tx1"/>
                </a:solidFill>
                <a:latin typeface="+mn-ea"/>
              </a:rPr>
              <a:t>平成</a:t>
            </a:r>
            <a:r>
              <a:rPr lang="en-US" altLang="ja-JP" dirty="0">
                <a:solidFill>
                  <a:schemeClr val="tx1"/>
                </a:solidFill>
                <a:latin typeface="+mn-ea"/>
              </a:rPr>
              <a:t>24</a:t>
            </a:r>
            <a:r>
              <a:rPr lang="ja-JP" altLang="en-US" dirty="0">
                <a:solidFill>
                  <a:schemeClr val="tx1"/>
                </a:solidFill>
                <a:latin typeface="+mn-ea"/>
              </a:rPr>
              <a:t>～令和</a:t>
            </a:r>
            <a:r>
              <a:rPr lang="en-US" altLang="ja-JP" dirty="0">
                <a:solidFill>
                  <a:schemeClr val="tx1"/>
                </a:solidFill>
                <a:latin typeface="+mn-ea"/>
              </a:rPr>
              <a:t>13</a:t>
            </a:r>
            <a:r>
              <a:rPr lang="ja-JP" altLang="en-US" dirty="0">
                <a:solidFill>
                  <a:schemeClr val="tx1"/>
                </a:solidFill>
                <a:latin typeface="+mn-ea"/>
              </a:rPr>
              <a:t>年度（予定）</a:t>
            </a:r>
            <a:endParaRPr lang="en-US" altLang="ja-JP" dirty="0">
              <a:solidFill>
                <a:schemeClr val="tx1"/>
              </a:solidFill>
              <a:latin typeface="+mn-ea"/>
            </a:endParaRPr>
          </a:p>
        </p:txBody>
      </p:sp>
      <p:sp>
        <p:nvSpPr>
          <p:cNvPr id="26" name="Text Box 27"/>
          <p:cNvSpPr txBox="1">
            <a:spLocks noChangeArrowheads="1"/>
          </p:cNvSpPr>
          <p:nvPr/>
        </p:nvSpPr>
        <p:spPr bwMode="auto">
          <a:xfrm>
            <a:off x="35495" y="692696"/>
            <a:ext cx="4501505" cy="936104"/>
          </a:xfrm>
          <a:prstGeom prst="rect">
            <a:avLst/>
          </a:prstGeom>
          <a:gradFill rotWithShape="1">
            <a:gsLst>
              <a:gs pos="0">
                <a:schemeClr val="accent6"/>
              </a:gs>
              <a:gs pos="50000">
                <a:srgbClr val="FFFFFF"/>
              </a:gs>
              <a:gs pos="100000">
                <a:schemeClr val="accent6"/>
              </a:gs>
            </a:gsLst>
            <a:lin ang="5400000" scaled="1"/>
          </a:gradFill>
          <a:ln>
            <a:noFill/>
          </a:ln>
          <a:effectLst/>
        </p:spPr>
        <p:txBody>
          <a:bodyPr wrap="square" anchor="ctr" anchorCtr="1">
            <a:noAutofit/>
          </a:bodyPr>
          <a:lstStyle/>
          <a:p>
            <a:pPr algn="ctr">
              <a:spcBef>
                <a:spcPct val="50000"/>
              </a:spcBef>
            </a:pPr>
            <a:r>
              <a:rPr lang="ja-JP" altLang="en-US" sz="2400" dirty="0">
                <a:ea typeface="ＤＦ特太ゴシック体" panose="02010609000101010101" pitchFamily="1" charset="-128"/>
              </a:rPr>
              <a:t>沖縄振興特別推進市町村交付金とは　</a:t>
            </a:r>
          </a:p>
        </p:txBody>
      </p:sp>
      <p:sp>
        <p:nvSpPr>
          <p:cNvPr id="27" name="タイトル 1"/>
          <p:cNvSpPr txBox="1">
            <a:spLocks/>
          </p:cNvSpPr>
          <p:nvPr/>
        </p:nvSpPr>
        <p:spPr>
          <a:xfrm>
            <a:off x="35496" y="34171"/>
            <a:ext cx="9072000" cy="523220"/>
          </a:xfrm>
          <a:prstGeom prst="rect">
            <a:avLst/>
          </a:prstGeom>
          <a:solidFill>
            <a:srgbClr val="0070C0"/>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spcBef>
                <a:spcPts val="0"/>
              </a:spcBef>
            </a:pPr>
            <a:r>
              <a:rPr lang="ja-JP" altLang="en-US" sz="2800" b="1" dirty="0">
                <a:solidFill>
                  <a:schemeClr val="bg1"/>
                </a:solidFill>
                <a:latin typeface="HG創英角ｺﾞｼｯｸUB" panose="020B0909000000000000" pitchFamily="49" charset="-128"/>
                <a:ea typeface="ＤＦ特太ゴシック体" panose="02010609000101010101" pitchFamily="1" charset="-128"/>
              </a:rPr>
              <a:t>ソフト交付金の事業例</a:t>
            </a:r>
            <a:r>
              <a:rPr lang="en-US" altLang="ja-JP" sz="2800" b="1" dirty="0">
                <a:solidFill>
                  <a:schemeClr val="bg1"/>
                </a:solidFill>
                <a:latin typeface="HG創英角ｺﾞｼｯｸUB" panose="020B0909000000000000" pitchFamily="49" charset="-128"/>
                <a:ea typeface="ＤＦ特太ゴシック体" panose="02010609000101010101" pitchFamily="1" charset="-128"/>
              </a:rPr>
              <a:t>【</a:t>
            </a:r>
            <a:r>
              <a:rPr lang="ja-JP" altLang="en-US" sz="2800" b="1" dirty="0">
                <a:solidFill>
                  <a:schemeClr val="bg1"/>
                </a:solidFill>
                <a:latin typeface="HG創英角ｺﾞｼｯｸUB" panose="020B0909000000000000" pitchFamily="49" charset="-128"/>
                <a:ea typeface="ＤＦ特太ゴシック体" panose="02010609000101010101" pitchFamily="1" charset="-128"/>
              </a:rPr>
              <a:t>座間味村</a:t>
            </a:r>
            <a:r>
              <a:rPr lang="en-US" altLang="ja-JP" sz="2800" b="1" dirty="0">
                <a:solidFill>
                  <a:schemeClr val="bg1"/>
                </a:solidFill>
                <a:latin typeface="HG創英角ｺﾞｼｯｸUB" panose="020B0909000000000000" pitchFamily="49" charset="-128"/>
                <a:ea typeface="ＤＦ特太ゴシック体" panose="02010609000101010101" pitchFamily="1" charset="-128"/>
              </a:rPr>
              <a:t>】</a:t>
            </a:r>
            <a:endParaRPr lang="ja-JP" altLang="en-US" sz="2800" b="1" dirty="0">
              <a:solidFill>
                <a:schemeClr val="bg1"/>
              </a:solidFill>
              <a:latin typeface="HG創英角ｺﾞｼｯｸUB" panose="020B0909000000000000" pitchFamily="49" charset="-128"/>
              <a:ea typeface="ＤＦ特太ゴシック体" panose="02010609000101010101" pitchFamily="1" charset="-128"/>
            </a:endParaRPr>
          </a:p>
        </p:txBody>
      </p:sp>
      <p:sp>
        <p:nvSpPr>
          <p:cNvPr id="28" name="Text Box 27"/>
          <p:cNvSpPr txBox="1">
            <a:spLocks noChangeArrowheads="1"/>
          </p:cNvSpPr>
          <p:nvPr/>
        </p:nvSpPr>
        <p:spPr bwMode="auto">
          <a:xfrm>
            <a:off x="4572000" y="692696"/>
            <a:ext cx="4518228" cy="663138"/>
          </a:xfrm>
          <a:prstGeom prst="rect">
            <a:avLst/>
          </a:prstGeom>
          <a:gradFill rotWithShape="1">
            <a:gsLst>
              <a:gs pos="0">
                <a:srgbClr val="6699FF"/>
              </a:gs>
              <a:gs pos="50000">
                <a:srgbClr val="FFFFFF"/>
              </a:gs>
              <a:gs pos="100000">
                <a:srgbClr val="6699FF"/>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1">
            <a:noAutofit/>
          </a:bodyPr>
          <a:lstStyle/>
          <a:p>
            <a:pPr algn="ctr">
              <a:spcBef>
                <a:spcPct val="50000"/>
              </a:spcBef>
            </a:pPr>
            <a:r>
              <a:rPr lang="ja-JP" altLang="en-US" sz="2400" dirty="0">
                <a:ea typeface="ＤＦ特太ゴシック体" panose="02010609000101010101" pitchFamily="1" charset="-128"/>
              </a:rPr>
              <a:t>海域安全隊事業　</a:t>
            </a:r>
          </a:p>
        </p:txBody>
      </p:sp>
      <p:sp>
        <p:nvSpPr>
          <p:cNvPr id="3" name="テキスト ボックス 2">
            <a:extLst>
              <a:ext uri="{FF2B5EF4-FFF2-40B4-BE49-F238E27FC236}">
                <a16:creationId xmlns:a16="http://schemas.microsoft.com/office/drawing/2014/main" id="{E9712D78-03AA-4D36-B821-2849F4F83071}"/>
              </a:ext>
            </a:extLst>
          </p:cNvPr>
          <p:cNvSpPr txBox="1"/>
          <p:nvPr/>
        </p:nvSpPr>
        <p:spPr>
          <a:xfrm>
            <a:off x="46509" y="1595278"/>
            <a:ext cx="4463992" cy="5478423"/>
          </a:xfrm>
          <a:prstGeom prst="rect">
            <a:avLst/>
          </a:prstGeom>
          <a:noFill/>
        </p:spPr>
        <p:txBody>
          <a:bodyPr wrap="square" rtlCol="0">
            <a:spAutoFit/>
          </a:bodyPr>
          <a:lstStyle/>
          <a:p>
            <a:r>
              <a:rPr kumimoji="1" lang="ja-JP" altLang="en-US" sz="1400" dirty="0"/>
              <a:t>　</a:t>
            </a:r>
            <a:r>
              <a:rPr kumimoji="1" lang="ja-JP" altLang="en-US" sz="1600" b="1" dirty="0"/>
              <a:t>沖縄振興特別推進市町村交付金（ソフト交付金）は、沖縄振興に資する事業を市町村が主体的な選択に基づいて、市町村の実情に即した的確かつ効果的な事業を実施することができる交付金として平成</a:t>
            </a:r>
            <a:r>
              <a:rPr kumimoji="1" lang="en-US" altLang="ja-JP" sz="1600" b="1" dirty="0"/>
              <a:t>24</a:t>
            </a:r>
            <a:r>
              <a:rPr kumimoji="1" lang="ja-JP" altLang="en-US" sz="1600" b="1" dirty="0"/>
              <a:t>年度に創設されました。</a:t>
            </a:r>
            <a:endParaRPr kumimoji="1" lang="en-US" altLang="ja-JP" sz="1600" b="1" dirty="0"/>
          </a:p>
          <a:p>
            <a:endParaRPr kumimoji="1" lang="en-US" altLang="ja-JP" sz="1600" b="1" dirty="0"/>
          </a:p>
          <a:p>
            <a:r>
              <a:rPr lang="ja-JP" altLang="en-US" sz="1600" dirty="0"/>
              <a:t>　</a:t>
            </a:r>
            <a:r>
              <a:rPr lang="ja-JP" altLang="en-US" sz="1600" b="1" dirty="0"/>
              <a:t>同交付金の創設により、全国一律の制度・施策では十分に解決できない沖縄の特殊性に基因する課題解決に向けた事業を実施することが可能となりました。</a:t>
            </a:r>
            <a:endParaRPr lang="en-US" altLang="ja-JP" sz="1600" b="1" dirty="0"/>
          </a:p>
          <a:p>
            <a:endParaRPr lang="en-US" altLang="ja-JP" sz="1600" b="1" dirty="0"/>
          </a:p>
          <a:p>
            <a:r>
              <a:rPr lang="ja-JP" altLang="en-US" sz="1600" dirty="0"/>
              <a:t>　</a:t>
            </a:r>
            <a:r>
              <a:rPr lang="ja-JP" altLang="en-US" sz="1600" b="1" dirty="0"/>
              <a:t>これまで同交付金を活用し、座間味村においても平成</a:t>
            </a:r>
            <a:r>
              <a:rPr lang="en-US" altLang="ja-JP" sz="1600" b="1" dirty="0"/>
              <a:t>24</a:t>
            </a:r>
            <a:r>
              <a:rPr lang="ja-JP" altLang="en-US" sz="1600" b="1" dirty="0"/>
              <a:t>年度より地域の課題解決に向けた様々な事業を実施してまいりました。</a:t>
            </a:r>
            <a:endParaRPr lang="en-US" altLang="ja-JP" sz="1600" b="1" dirty="0"/>
          </a:p>
          <a:p>
            <a:endParaRPr lang="en-US" altLang="ja-JP" sz="1600" b="1" dirty="0"/>
          </a:p>
          <a:p>
            <a:r>
              <a:rPr lang="ja-JP" altLang="en-US" sz="1600" b="1" dirty="0"/>
              <a:t>　引き続き、令和</a:t>
            </a:r>
            <a:r>
              <a:rPr lang="en-US" altLang="ja-JP" sz="1600" b="1" dirty="0"/>
              <a:t>4</a:t>
            </a:r>
            <a:r>
              <a:rPr lang="ja-JP" altLang="en-US" sz="1600" b="1" dirty="0"/>
              <a:t>年度に策定された「新・沖縄</a:t>
            </a:r>
            <a:r>
              <a:rPr lang="en-US" altLang="ja-JP" sz="1600" b="1" dirty="0"/>
              <a:t>21</a:t>
            </a:r>
            <a:r>
              <a:rPr lang="ja-JP" altLang="en-US" sz="1600" b="1" dirty="0"/>
              <a:t>世紀ビジョン基本計画」に基づき、同交付金を活用しながら、各種施策を実施してまいります。</a:t>
            </a:r>
            <a:endParaRPr lang="en-US" altLang="ja-JP" sz="1600" b="1" dirty="0"/>
          </a:p>
          <a:p>
            <a:endParaRPr lang="en-US" altLang="ja-JP" sz="1600" b="1" dirty="0"/>
          </a:p>
          <a:p>
            <a:r>
              <a:rPr lang="ja-JP" altLang="en-US" sz="1600" b="1" dirty="0"/>
              <a:t>　これまで実施してきた事業の一部を紹介致します。</a:t>
            </a:r>
            <a:endParaRPr lang="en-US" altLang="ja-JP" sz="1600" b="1" dirty="0"/>
          </a:p>
          <a:p>
            <a:endParaRPr kumimoji="1" lang="ja-JP" altLang="en-US" sz="1400" dirty="0"/>
          </a:p>
        </p:txBody>
      </p:sp>
      <p:pic>
        <p:nvPicPr>
          <p:cNvPr id="5" name="図 4">
            <a:extLst>
              <a:ext uri="{FF2B5EF4-FFF2-40B4-BE49-F238E27FC236}">
                <a16:creationId xmlns:a16="http://schemas.microsoft.com/office/drawing/2014/main" id="{E613EA1B-69C8-4DA3-87B0-B8C8A81307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10354" y="3437605"/>
            <a:ext cx="2448272" cy="1835790"/>
          </a:xfrm>
          <a:prstGeom prst="rect">
            <a:avLst/>
          </a:prstGeom>
          <a:effectLst>
            <a:softEdge rad="63500"/>
          </a:effectLst>
        </p:spPr>
      </p:pic>
      <p:pic>
        <p:nvPicPr>
          <p:cNvPr id="7" name="図 6">
            <a:extLst>
              <a:ext uri="{FF2B5EF4-FFF2-40B4-BE49-F238E27FC236}">
                <a16:creationId xmlns:a16="http://schemas.microsoft.com/office/drawing/2014/main" id="{3519F740-87E1-4974-8511-DAE5874F55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21744" y="4937016"/>
            <a:ext cx="2568484" cy="1710138"/>
          </a:xfrm>
          <a:prstGeom prst="rect">
            <a:avLst/>
          </a:prstGeom>
          <a:effectLst>
            <a:softEdge rad="63500"/>
          </a:effectLst>
        </p:spPr>
      </p:pic>
    </p:spTree>
    <p:extLst>
      <p:ext uri="{BB962C8B-B14F-4D97-AF65-F5344CB8AC3E}">
        <p14:creationId xmlns:p14="http://schemas.microsoft.com/office/powerpoint/2010/main" val="339822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1000"/>
                                        <p:tgtEl>
                                          <p:spTgt spid="26"/>
                                        </p:tgtEl>
                                      </p:cBhvr>
                                    </p:animEffect>
                                    <p:anim calcmode="lin" valueType="num">
                                      <p:cBhvr>
                                        <p:cTn id="15" dur="1000" fill="hold"/>
                                        <p:tgtEl>
                                          <p:spTgt spid="26"/>
                                        </p:tgtEl>
                                        <p:attrNameLst>
                                          <p:attrName>ppt_x</p:attrName>
                                        </p:attrNameLst>
                                      </p:cBhvr>
                                      <p:tavLst>
                                        <p:tav tm="0">
                                          <p:val>
                                            <p:strVal val="#ppt_x"/>
                                          </p:val>
                                        </p:tav>
                                        <p:tav tm="100000">
                                          <p:val>
                                            <p:strVal val="#ppt_x"/>
                                          </p:val>
                                        </p:tav>
                                      </p:tavLst>
                                    </p:anim>
                                    <p:anim calcmode="lin" valueType="num">
                                      <p:cBhvr>
                                        <p:cTn id="1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1000"/>
                                        <p:tgtEl>
                                          <p:spTgt spid="28"/>
                                        </p:tgtEl>
                                      </p:cBhvr>
                                    </p:animEffect>
                                    <p:anim calcmode="lin" valueType="num">
                                      <p:cBhvr>
                                        <p:cTn id="22" dur="1000" fill="hold"/>
                                        <p:tgtEl>
                                          <p:spTgt spid="28"/>
                                        </p:tgtEl>
                                        <p:attrNameLst>
                                          <p:attrName>ppt_x</p:attrName>
                                        </p:attrNameLst>
                                      </p:cBhvr>
                                      <p:tavLst>
                                        <p:tav tm="0">
                                          <p:val>
                                            <p:strVal val="#ppt_x"/>
                                          </p:val>
                                        </p:tav>
                                        <p:tav tm="100000">
                                          <p:val>
                                            <p:strVal val="#ppt_x"/>
                                          </p:val>
                                        </p:tav>
                                      </p:tavLst>
                                    </p:anim>
                                    <p:anim calcmode="lin" valueType="num">
                                      <p:cBhvr>
                                        <p:cTn id="2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6"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08008" y="-26713"/>
            <a:ext cx="9072000" cy="678599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tIns="90000" bIns="90000" rtlCol="0" anchor="t">
            <a:noAutofit/>
          </a:bodyPr>
          <a:lstStyle/>
          <a:p>
            <a:pPr algn="r"/>
            <a:endParaRPr kumimoji="1" lang="ja-JP" altLang="en-US" sz="1200" dirty="0">
              <a:solidFill>
                <a:schemeClr val="tx1"/>
              </a:solidFill>
              <a:latin typeface="ＭＳ ゴシック" panose="020B0609070205080204" pitchFamily="49" charset="-128"/>
              <a:ea typeface="ＤＦ特太ゴシック体" panose="02010609000101010101" pitchFamily="1" charset="-128"/>
            </a:endParaRPr>
          </a:p>
        </p:txBody>
      </p:sp>
      <p:sp>
        <p:nvSpPr>
          <p:cNvPr id="13" name="正方形/長方形 12"/>
          <p:cNvSpPr/>
          <p:nvPr/>
        </p:nvSpPr>
        <p:spPr>
          <a:xfrm>
            <a:off x="4610089" y="1484784"/>
            <a:ext cx="4486846" cy="1800201"/>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t">
            <a:noAutofit/>
          </a:bodyPr>
          <a:lstStyle/>
          <a:p>
            <a:pPr marL="285750" indent="-285750">
              <a:buFont typeface="Arial" panose="020B0604020202020204" pitchFamily="34" charset="0"/>
              <a:buChar char="•"/>
            </a:pPr>
            <a:r>
              <a:rPr lang="ja-JP" altLang="en-US" dirty="0">
                <a:solidFill>
                  <a:schemeClr val="tx1"/>
                </a:solidFill>
                <a:latin typeface="+mn-ea"/>
              </a:rPr>
              <a:t>船舶欠航時等の移動手段を確保し、離島の不利性解消を図るため、那覇～座間味村間のヘリコプターチャーター便利用に係る運賃の補助を行う。</a:t>
            </a:r>
            <a:endParaRPr lang="en-US" altLang="ja-JP" dirty="0">
              <a:solidFill>
                <a:schemeClr val="tx1"/>
              </a:solidFill>
              <a:latin typeface="+mn-ea"/>
            </a:endParaRPr>
          </a:p>
          <a:p>
            <a:pPr marL="285750" indent="-285750">
              <a:buFont typeface="Arial" panose="020B0604020202020204" pitchFamily="34" charset="0"/>
              <a:buChar char="•"/>
            </a:pPr>
            <a:r>
              <a:rPr lang="ja-JP" altLang="en-US" dirty="0">
                <a:solidFill>
                  <a:schemeClr val="tx1"/>
                </a:solidFill>
                <a:latin typeface="+mn-ea"/>
              </a:rPr>
              <a:t>令和３年度：</a:t>
            </a:r>
            <a:r>
              <a:rPr lang="en-US" altLang="ja-JP" dirty="0">
                <a:solidFill>
                  <a:schemeClr val="tx1"/>
                </a:solidFill>
                <a:latin typeface="+mn-ea"/>
              </a:rPr>
              <a:t>1,080</a:t>
            </a:r>
            <a:r>
              <a:rPr lang="ja-JP" altLang="en-US" dirty="0">
                <a:solidFill>
                  <a:schemeClr val="tx1"/>
                </a:solidFill>
                <a:latin typeface="+mn-ea"/>
              </a:rPr>
              <a:t>千円</a:t>
            </a:r>
            <a:r>
              <a:rPr lang="en-US" altLang="ja-JP" dirty="0">
                <a:solidFill>
                  <a:schemeClr val="tx1"/>
                </a:solidFill>
                <a:latin typeface="+mn-ea"/>
              </a:rPr>
              <a:t>(</a:t>
            </a:r>
            <a:r>
              <a:rPr lang="ja-JP" altLang="en-US" dirty="0">
                <a:solidFill>
                  <a:schemeClr val="tx1"/>
                </a:solidFill>
                <a:latin typeface="+mn-ea"/>
              </a:rPr>
              <a:t>国費：</a:t>
            </a:r>
            <a:r>
              <a:rPr lang="en-US" altLang="ja-JP" dirty="0">
                <a:solidFill>
                  <a:schemeClr val="tx1"/>
                </a:solidFill>
                <a:latin typeface="+mn-ea"/>
              </a:rPr>
              <a:t>864</a:t>
            </a:r>
            <a:r>
              <a:rPr lang="ja-JP" altLang="en-US" dirty="0">
                <a:solidFill>
                  <a:schemeClr val="tx1"/>
                </a:solidFill>
                <a:latin typeface="+mn-ea"/>
              </a:rPr>
              <a:t>千円</a:t>
            </a:r>
            <a:r>
              <a:rPr lang="en-US" altLang="ja-JP" dirty="0">
                <a:solidFill>
                  <a:schemeClr val="tx1"/>
                </a:solidFill>
                <a:latin typeface="+mn-ea"/>
              </a:rPr>
              <a:t>)</a:t>
            </a:r>
          </a:p>
          <a:p>
            <a:r>
              <a:rPr lang="ja-JP" altLang="en-US" dirty="0">
                <a:solidFill>
                  <a:schemeClr val="tx1"/>
                </a:solidFill>
                <a:latin typeface="+mn-ea"/>
              </a:rPr>
              <a:t>　　</a:t>
            </a:r>
            <a:r>
              <a:rPr lang="en-US" altLang="ja-JP" dirty="0">
                <a:solidFill>
                  <a:schemeClr val="tx1"/>
                </a:solidFill>
                <a:latin typeface="+mn-ea"/>
              </a:rPr>
              <a:t>※</a:t>
            </a:r>
            <a:r>
              <a:rPr lang="ja-JP" altLang="en-US" dirty="0">
                <a:solidFill>
                  <a:schemeClr val="tx1"/>
                </a:solidFill>
                <a:latin typeface="+mn-ea"/>
              </a:rPr>
              <a:t>平成</a:t>
            </a:r>
            <a:r>
              <a:rPr lang="en-US" altLang="ja-JP" dirty="0">
                <a:solidFill>
                  <a:schemeClr val="tx1"/>
                </a:solidFill>
                <a:latin typeface="+mn-ea"/>
              </a:rPr>
              <a:t>24</a:t>
            </a:r>
            <a:r>
              <a:rPr lang="ja-JP" altLang="en-US" dirty="0">
                <a:solidFill>
                  <a:schemeClr val="tx1"/>
                </a:solidFill>
                <a:latin typeface="+mn-ea"/>
              </a:rPr>
              <a:t>～令和</a:t>
            </a:r>
            <a:r>
              <a:rPr lang="en-US" altLang="ja-JP" dirty="0">
                <a:solidFill>
                  <a:schemeClr val="tx1"/>
                </a:solidFill>
                <a:latin typeface="+mn-ea"/>
              </a:rPr>
              <a:t>13</a:t>
            </a:r>
            <a:r>
              <a:rPr lang="ja-JP" altLang="en-US" dirty="0">
                <a:solidFill>
                  <a:schemeClr val="tx1"/>
                </a:solidFill>
                <a:latin typeface="+mn-ea"/>
              </a:rPr>
              <a:t>年度（予定）</a:t>
            </a:r>
            <a:endParaRPr lang="en-US" altLang="ja-JP" dirty="0">
              <a:solidFill>
                <a:schemeClr val="tx1"/>
              </a:solidFill>
              <a:latin typeface="+mn-ea"/>
            </a:endParaRPr>
          </a:p>
        </p:txBody>
      </p:sp>
      <p:sp>
        <p:nvSpPr>
          <p:cNvPr id="14" name="角丸四角形 13"/>
          <p:cNvSpPr/>
          <p:nvPr/>
        </p:nvSpPr>
        <p:spPr>
          <a:xfrm>
            <a:off x="4610089" y="3408264"/>
            <a:ext cx="4490700" cy="335101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5220" y="1484784"/>
            <a:ext cx="4512066" cy="179453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t">
            <a:noAutofit/>
          </a:bodyPr>
          <a:lstStyle/>
          <a:p>
            <a:pPr marL="285750" indent="-285750">
              <a:buFont typeface="Arial" panose="020B0604020202020204" pitchFamily="34" charset="0"/>
              <a:buChar char="•"/>
            </a:pPr>
            <a:r>
              <a:rPr lang="ja-JP" altLang="en-US" dirty="0">
                <a:solidFill>
                  <a:schemeClr val="tx1"/>
                </a:solidFill>
                <a:latin typeface="+mn-ea"/>
              </a:rPr>
              <a:t>村民が沖縄本島へ移動しやすい環境を構築することで離島における定住環境の改善を図るため、座間味村～泊港間の車両航送利用者に対し運賃を半額補助する。</a:t>
            </a:r>
            <a:endParaRPr lang="en-US" altLang="ja-JP" dirty="0">
              <a:solidFill>
                <a:schemeClr val="tx1"/>
              </a:solidFill>
              <a:latin typeface="+mn-ea"/>
            </a:endParaRPr>
          </a:p>
          <a:p>
            <a:pPr marL="285750" indent="-285750">
              <a:buFont typeface="Arial" panose="020B0604020202020204" pitchFamily="34" charset="0"/>
              <a:buChar char="•"/>
            </a:pPr>
            <a:r>
              <a:rPr lang="ja-JP" altLang="en-US" dirty="0">
                <a:solidFill>
                  <a:schemeClr val="tx1"/>
                </a:solidFill>
                <a:latin typeface="+mn-ea"/>
              </a:rPr>
              <a:t>令和３年度：</a:t>
            </a:r>
            <a:r>
              <a:rPr lang="en-US" altLang="ja-JP" dirty="0">
                <a:solidFill>
                  <a:schemeClr val="tx1"/>
                </a:solidFill>
                <a:latin typeface="+mn-ea"/>
              </a:rPr>
              <a:t>5,092</a:t>
            </a:r>
            <a:r>
              <a:rPr lang="ja-JP" altLang="en-US" dirty="0">
                <a:solidFill>
                  <a:schemeClr val="tx1"/>
                </a:solidFill>
                <a:latin typeface="+mn-ea"/>
              </a:rPr>
              <a:t>千円</a:t>
            </a:r>
            <a:r>
              <a:rPr lang="en-US" altLang="ja-JP" dirty="0">
                <a:solidFill>
                  <a:schemeClr val="tx1"/>
                </a:solidFill>
                <a:latin typeface="+mn-ea"/>
              </a:rPr>
              <a:t>(</a:t>
            </a:r>
            <a:r>
              <a:rPr lang="ja-JP" altLang="en-US" dirty="0">
                <a:solidFill>
                  <a:schemeClr val="tx1"/>
                </a:solidFill>
                <a:latin typeface="+mn-ea"/>
              </a:rPr>
              <a:t>国費：</a:t>
            </a:r>
            <a:r>
              <a:rPr lang="en-US" altLang="ja-JP" dirty="0">
                <a:solidFill>
                  <a:schemeClr val="tx1"/>
                </a:solidFill>
                <a:latin typeface="+mn-ea"/>
              </a:rPr>
              <a:t>4,073</a:t>
            </a:r>
            <a:r>
              <a:rPr lang="ja-JP" altLang="en-US" dirty="0">
                <a:solidFill>
                  <a:schemeClr val="tx1"/>
                </a:solidFill>
                <a:latin typeface="+mn-ea"/>
              </a:rPr>
              <a:t>千円</a:t>
            </a:r>
            <a:r>
              <a:rPr lang="en-US" altLang="ja-JP" dirty="0">
                <a:solidFill>
                  <a:schemeClr val="tx1"/>
                </a:solidFill>
                <a:latin typeface="+mn-ea"/>
              </a:rPr>
              <a:t>)</a:t>
            </a:r>
          </a:p>
          <a:p>
            <a:r>
              <a:rPr lang="ja-JP" altLang="en-US" dirty="0">
                <a:solidFill>
                  <a:schemeClr val="tx1"/>
                </a:solidFill>
                <a:latin typeface="+mn-ea"/>
              </a:rPr>
              <a:t>　　</a:t>
            </a:r>
            <a:r>
              <a:rPr lang="en-US" altLang="ja-JP" dirty="0">
                <a:solidFill>
                  <a:schemeClr val="tx1"/>
                </a:solidFill>
                <a:latin typeface="+mn-ea"/>
              </a:rPr>
              <a:t>※</a:t>
            </a:r>
            <a:r>
              <a:rPr lang="ja-JP" altLang="en-US" dirty="0">
                <a:solidFill>
                  <a:schemeClr val="tx1"/>
                </a:solidFill>
                <a:latin typeface="+mn-ea"/>
              </a:rPr>
              <a:t>平成</a:t>
            </a:r>
            <a:r>
              <a:rPr lang="en-US" altLang="ja-JP" dirty="0">
                <a:solidFill>
                  <a:schemeClr val="tx1"/>
                </a:solidFill>
                <a:latin typeface="+mn-ea"/>
              </a:rPr>
              <a:t>25</a:t>
            </a:r>
            <a:r>
              <a:rPr lang="ja-JP" altLang="en-US" dirty="0">
                <a:solidFill>
                  <a:schemeClr val="tx1"/>
                </a:solidFill>
                <a:latin typeface="+mn-ea"/>
              </a:rPr>
              <a:t>～令和</a:t>
            </a:r>
            <a:r>
              <a:rPr lang="en-US" altLang="ja-JP" dirty="0">
                <a:solidFill>
                  <a:schemeClr val="tx1"/>
                </a:solidFill>
                <a:latin typeface="+mn-ea"/>
              </a:rPr>
              <a:t>13</a:t>
            </a:r>
            <a:r>
              <a:rPr lang="ja-JP" altLang="en-US" dirty="0">
                <a:solidFill>
                  <a:schemeClr val="tx1"/>
                </a:solidFill>
                <a:latin typeface="+mn-ea"/>
              </a:rPr>
              <a:t>年度（予定）</a:t>
            </a:r>
            <a:endParaRPr lang="en-US" altLang="ja-JP" dirty="0">
              <a:solidFill>
                <a:schemeClr val="tx1"/>
              </a:solidFill>
              <a:latin typeface="+mn-ea"/>
            </a:endParaRPr>
          </a:p>
          <a:p>
            <a:pPr marL="285750" indent="-285750">
              <a:buFont typeface="Arial" panose="020B0604020202020204" pitchFamily="34" charset="0"/>
              <a:buChar char="•"/>
            </a:pPr>
            <a:endParaRPr lang="en-US" altLang="ja-JP" dirty="0">
              <a:solidFill>
                <a:schemeClr val="tx1"/>
              </a:solidFill>
              <a:latin typeface="+mn-ea"/>
            </a:endParaRPr>
          </a:p>
        </p:txBody>
      </p:sp>
      <p:sp>
        <p:nvSpPr>
          <p:cNvPr id="19" name="角丸四角形 18"/>
          <p:cNvSpPr/>
          <p:nvPr/>
        </p:nvSpPr>
        <p:spPr>
          <a:xfrm>
            <a:off x="3854" y="3408264"/>
            <a:ext cx="4512066" cy="335101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Text Box 27"/>
          <p:cNvSpPr txBox="1">
            <a:spLocks noChangeArrowheads="1"/>
          </p:cNvSpPr>
          <p:nvPr/>
        </p:nvSpPr>
        <p:spPr bwMode="auto">
          <a:xfrm>
            <a:off x="35495" y="692696"/>
            <a:ext cx="4501505" cy="663138"/>
          </a:xfrm>
          <a:prstGeom prst="rect">
            <a:avLst/>
          </a:prstGeom>
          <a:gradFill rotWithShape="1">
            <a:gsLst>
              <a:gs pos="0">
                <a:srgbClr val="6699FF"/>
              </a:gs>
              <a:gs pos="50000">
                <a:srgbClr val="FFFFFF"/>
              </a:gs>
              <a:gs pos="100000">
                <a:srgbClr val="6699FF"/>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1">
            <a:noAutofit/>
          </a:bodyPr>
          <a:lstStyle/>
          <a:p>
            <a:pPr algn="ctr">
              <a:spcBef>
                <a:spcPct val="50000"/>
              </a:spcBef>
            </a:pPr>
            <a:r>
              <a:rPr lang="ja-JP" altLang="en-US" sz="2400" dirty="0">
                <a:ea typeface="ＤＦ特太ゴシック体" panose="02010609000101010101" pitchFamily="1" charset="-128"/>
              </a:rPr>
              <a:t>自動車航送運賃低減化事業　</a:t>
            </a:r>
          </a:p>
        </p:txBody>
      </p:sp>
      <p:sp>
        <p:nvSpPr>
          <p:cNvPr id="27" name="タイトル 1"/>
          <p:cNvSpPr txBox="1">
            <a:spLocks/>
          </p:cNvSpPr>
          <p:nvPr/>
        </p:nvSpPr>
        <p:spPr>
          <a:xfrm>
            <a:off x="35496" y="34171"/>
            <a:ext cx="9072000" cy="523220"/>
          </a:xfrm>
          <a:prstGeom prst="rect">
            <a:avLst/>
          </a:prstGeom>
          <a:solidFill>
            <a:srgbClr val="0070C0"/>
          </a:solidFill>
        </p:spPr>
        <p:txBody>
          <a:bodyPr vert="horz" wrap="square" lIns="91440" tIns="45720" rIns="91440" bIns="45720" rtlCol="0" anchor="ctr">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spcBef>
                <a:spcPts val="0"/>
              </a:spcBef>
            </a:pPr>
            <a:r>
              <a:rPr lang="ja-JP" altLang="en-US" sz="2800" b="1" dirty="0">
                <a:solidFill>
                  <a:schemeClr val="bg1"/>
                </a:solidFill>
                <a:latin typeface="HG創英角ｺﾞｼｯｸUB" panose="020B0909000000000000" pitchFamily="49" charset="-128"/>
                <a:ea typeface="ＤＦ特太ゴシック体" panose="02010609000101010101" pitchFamily="1" charset="-128"/>
              </a:rPr>
              <a:t>ソフト交付金の事業例</a:t>
            </a:r>
            <a:r>
              <a:rPr lang="en-US" altLang="ja-JP" sz="2800" b="1" dirty="0">
                <a:solidFill>
                  <a:schemeClr val="bg1"/>
                </a:solidFill>
                <a:latin typeface="HG創英角ｺﾞｼｯｸUB" panose="020B0909000000000000" pitchFamily="49" charset="-128"/>
                <a:ea typeface="ＤＦ特太ゴシック体" panose="02010609000101010101" pitchFamily="1" charset="-128"/>
              </a:rPr>
              <a:t>【</a:t>
            </a:r>
            <a:r>
              <a:rPr lang="ja-JP" altLang="en-US" sz="2800" b="1" dirty="0">
                <a:solidFill>
                  <a:schemeClr val="bg1"/>
                </a:solidFill>
                <a:latin typeface="HG創英角ｺﾞｼｯｸUB" panose="020B0909000000000000" pitchFamily="49" charset="-128"/>
                <a:ea typeface="ＤＦ特太ゴシック体" panose="02010609000101010101" pitchFamily="1" charset="-128"/>
              </a:rPr>
              <a:t>座間味村</a:t>
            </a:r>
            <a:r>
              <a:rPr lang="en-US" altLang="ja-JP" sz="2800" b="1" dirty="0">
                <a:solidFill>
                  <a:schemeClr val="bg1"/>
                </a:solidFill>
                <a:latin typeface="HG創英角ｺﾞｼｯｸUB" panose="020B0909000000000000" pitchFamily="49" charset="-128"/>
                <a:ea typeface="ＤＦ特太ゴシック体" panose="02010609000101010101" pitchFamily="1" charset="-128"/>
              </a:rPr>
              <a:t>】</a:t>
            </a:r>
            <a:endParaRPr lang="ja-JP" altLang="en-US" sz="2800" b="1" dirty="0">
              <a:solidFill>
                <a:schemeClr val="bg1"/>
              </a:solidFill>
              <a:latin typeface="HG創英角ｺﾞｼｯｸUB" panose="020B0909000000000000" pitchFamily="49" charset="-128"/>
              <a:ea typeface="ＤＦ特太ゴシック体" panose="02010609000101010101" pitchFamily="1" charset="-128"/>
            </a:endParaRPr>
          </a:p>
        </p:txBody>
      </p:sp>
      <p:sp>
        <p:nvSpPr>
          <p:cNvPr id="28" name="Text Box 27"/>
          <p:cNvSpPr txBox="1">
            <a:spLocks noChangeArrowheads="1"/>
          </p:cNvSpPr>
          <p:nvPr/>
        </p:nvSpPr>
        <p:spPr bwMode="auto">
          <a:xfrm>
            <a:off x="4572000" y="692696"/>
            <a:ext cx="4518228" cy="663138"/>
          </a:xfrm>
          <a:prstGeom prst="rect">
            <a:avLst/>
          </a:prstGeom>
          <a:gradFill rotWithShape="1">
            <a:gsLst>
              <a:gs pos="0">
                <a:srgbClr val="6699FF"/>
              </a:gs>
              <a:gs pos="50000">
                <a:srgbClr val="FFFFFF"/>
              </a:gs>
              <a:gs pos="100000">
                <a:srgbClr val="6699FF"/>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chorCtr="1">
            <a:noAutofit/>
          </a:bodyPr>
          <a:lstStyle/>
          <a:p>
            <a:pPr algn="ctr">
              <a:spcBef>
                <a:spcPct val="50000"/>
              </a:spcBef>
            </a:pPr>
            <a:r>
              <a:rPr lang="ja-JP" altLang="en-US" sz="2000" dirty="0">
                <a:ea typeface="ＤＦ特太ゴシック体" panose="02010609000101010101" pitchFamily="1" charset="-128"/>
              </a:rPr>
              <a:t>島ちゃび解消移動手段安定化対策事業　</a:t>
            </a:r>
          </a:p>
        </p:txBody>
      </p:sp>
      <p:sp>
        <p:nvSpPr>
          <p:cNvPr id="30" name="テキスト ボックス 29">
            <a:extLst>
              <a:ext uri="{FF2B5EF4-FFF2-40B4-BE49-F238E27FC236}">
                <a16:creationId xmlns:a16="http://schemas.microsoft.com/office/drawing/2014/main" id="{570EF056-0A69-4699-9B40-48DD28A97AD2}"/>
              </a:ext>
            </a:extLst>
          </p:cNvPr>
          <p:cNvSpPr txBox="1"/>
          <p:nvPr/>
        </p:nvSpPr>
        <p:spPr>
          <a:xfrm>
            <a:off x="75466" y="3672197"/>
            <a:ext cx="461665" cy="1394452"/>
          </a:xfrm>
          <a:prstGeom prst="rect">
            <a:avLst/>
          </a:prstGeom>
          <a:solidFill>
            <a:schemeClr val="accent5">
              <a:lumMod val="60000"/>
              <a:lumOff val="40000"/>
            </a:schemeClr>
          </a:solidFill>
        </p:spPr>
        <p:txBody>
          <a:bodyPr vert="eaVert" wrap="square" rtlCol="0">
            <a:spAutoFit/>
          </a:bodyPr>
          <a:lstStyle/>
          <a:p>
            <a:r>
              <a:rPr kumimoji="1" lang="ja-JP" altLang="en-US" dirty="0"/>
              <a:t>　 住　　民</a:t>
            </a:r>
          </a:p>
        </p:txBody>
      </p:sp>
      <p:sp>
        <p:nvSpPr>
          <p:cNvPr id="31" name="矢印: 右 30">
            <a:extLst>
              <a:ext uri="{FF2B5EF4-FFF2-40B4-BE49-F238E27FC236}">
                <a16:creationId xmlns:a16="http://schemas.microsoft.com/office/drawing/2014/main" id="{16BBCA03-5B9B-4F09-B304-C021D884B6D6}"/>
              </a:ext>
            </a:extLst>
          </p:cNvPr>
          <p:cNvSpPr/>
          <p:nvPr/>
        </p:nvSpPr>
        <p:spPr>
          <a:xfrm>
            <a:off x="797317" y="3842599"/>
            <a:ext cx="1166322" cy="3725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①</a:t>
            </a:r>
          </a:p>
        </p:txBody>
      </p:sp>
      <p:sp>
        <p:nvSpPr>
          <p:cNvPr id="32" name="矢印: 左 31">
            <a:extLst>
              <a:ext uri="{FF2B5EF4-FFF2-40B4-BE49-F238E27FC236}">
                <a16:creationId xmlns:a16="http://schemas.microsoft.com/office/drawing/2014/main" id="{D3222487-C0D6-4C5A-BFE6-FC3A905A0700}"/>
              </a:ext>
            </a:extLst>
          </p:cNvPr>
          <p:cNvSpPr/>
          <p:nvPr/>
        </p:nvSpPr>
        <p:spPr>
          <a:xfrm>
            <a:off x="703482" y="4282304"/>
            <a:ext cx="1166322" cy="3725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②</a:t>
            </a:r>
          </a:p>
        </p:txBody>
      </p:sp>
      <p:sp>
        <p:nvSpPr>
          <p:cNvPr id="33" name="テキスト ボックス 32">
            <a:extLst>
              <a:ext uri="{FF2B5EF4-FFF2-40B4-BE49-F238E27FC236}">
                <a16:creationId xmlns:a16="http://schemas.microsoft.com/office/drawing/2014/main" id="{C5A2CF70-792D-4C42-AAB4-2BDFECECA339}"/>
              </a:ext>
            </a:extLst>
          </p:cNvPr>
          <p:cNvSpPr txBox="1"/>
          <p:nvPr/>
        </p:nvSpPr>
        <p:spPr>
          <a:xfrm>
            <a:off x="2082620" y="3677701"/>
            <a:ext cx="461665" cy="1394452"/>
          </a:xfrm>
          <a:prstGeom prst="rect">
            <a:avLst/>
          </a:prstGeom>
          <a:solidFill>
            <a:schemeClr val="accent5">
              <a:lumMod val="60000"/>
              <a:lumOff val="40000"/>
            </a:schemeClr>
          </a:solidFill>
        </p:spPr>
        <p:txBody>
          <a:bodyPr vert="eaVert" wrap="square" rtlCol="0">
            <a:spAutoFit/>
          </a:bodyPr>
          <a:lstStyle/>
          <a:p>
            <a:r>
              <a:rPr kumimoji="1" lang="ja-JP" altLang="en-US" dirty="0"/>
              <a:t>　航路事業者</a:t>
            </a:r>
          </a:p>
        </p:txBody>
      </p:sp>
      <p:sp>
        <p:nvSpPr>
          <p:cNvPr id="34" name="矢印: 右 33">
            <a:extLst>
              <a:ext uri="{FF2B5EF4-FFF2-40B4-BE49-F238E27FC236}">
                <a16:creationId xmlns:a16="http://schemas.microsoft.com/office/drawing/2014/main" id="{D1DD69FC-AAB4-4CA9-8561-77E86D00E6BA}"/>
              </a:ext>
            </a:extLst>
          </p:cNvPr>
          <p:cNvSpPr/>
          <p:nvPr/>
        </p:nvSpPr>
        <p:spPr>
          <a:xfrm>
            <a:off x="2655527" y="3842599"/>
            <a:ext cx="1202563" cy="3725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③</a:t>
            </a:r>
          </a:p>
        </p:txBody>
      </p:sp>
      <p:sp>
        <p:nvSpPr>
          <p:cNvPr id="35" name="矢印: 左 34">
            <a:extLst>
              <a:ext uri="{FF2B5EF4-FFF2-40B4-BE49-F238E27FC236}">
                <a16:creationId xmlns:a16="http://schemas.microsoft.com/office/drawing/2014/main" id="{B4A6B6EE-D870-40BB-96DD-FC27A9EC6ACB}"/>
              </a:ext>
            </a:extLst>
          </p:cNvPr>
          <p:cNvSpPr/>
          <p:nvPr/>
        </p:nvSpPr>
        <p:spPr>
          <a:xfrm>
            <a:off x="2576827" y="4283679"/>
            <a:ext cx="1202563" cy="37250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④</a:t>
            </a:r>
          </a:p>
        </p:txBody>
      </p:sp>
      <p:sp>
        <p:nvSpPr>
          <p:cNvPr id="36" name="テキスト ボックス 35">
            <a:extLst>
              <a:ext uri="{FF2B5EF4-FFF2-40B4-BE49-F238E27FC236}">
                <a16:creationId xmlns:a16="http://schemas.microsoft.com/office/drawing/2014/main" id="{17AAB8F4-32F9-4050-9596-7530F1CB7517}"/>
              </a:ext>
            </a:extLst>
          </p:cNvPr>
          <p:cNvSpPr txBox="1"/>
          <p:nvPr/>
        </p:nvSpPr>
        <p:spPr>
          <a:xfrm>
            <a:off x="3873576" y="3672197"/>
            <a:ext cx="461665" cy="1394452"/>
          </a:xfrm>
          <a:prstGeom prst="rect">
            <a:avLst/>
          </a:prstGeom>
          <a:solidFill>
            <a:schemeClr val="accent5">
              <a:lumMod val="60000"/>
              <a:lumOff val="40000"/>
            </a:schemeClr>
          </a:solidFill>
        </p:spPr>
        <p:txBody>
          <a:bodyPr vert="eaVert" wrap="square" rtlCol="0">
            <a:spAutoFit/>
          </a:bodyPr>
          <a:lstStyle/>
          <a:p>
            <a:r>
              <a:rPr kumimoji="1" lang="ja-JP" altLang="en-US" dirty="0"/>
              <a:t>　座間味村</a:t>
            </a:r>
          </a:p>
        </p:txBody>
      </p:sp>
      <p:sp>
        <p:nvSpPr>
          <p:cNvPr id="6" name="テキスト ボックス 5">
            <a:extLst>
              <a:ext uri="{FF2B5EF4-FFF2-40B4-BE49-F238E27FC236}">
                <a16:creationId xmlns:a16="http://schemas.microsoft.com/office/drawing/2014/main" id="{A6C230ED-6658-4127-BDF2-16A273340DF7}"/>
              </a:ext>
            </a:extLst>
          </p:cNvPr>
          <p:cNvSpPr txBox="1"/>
          <p:nvPr/>
        </p:nvSpPr>
        <p:spPr>
          <a:xfrm>
            <a:off x="683411" y="3408948"/>
            <a:ext cx="1261884" cy="461665"/>
          </a:xfrm>
          <a:prstGeom prst="rect">
            <a:avLst/>
          </a:prstGeom>
          <a:noFill/>
        </p:spPr>
        <p:txBody>
          <a:bodyPr wrap="none" rtlCol="0">
            <a:spAutoFit/>
          </a:bodyPr>
          <a:lstStyle/>
          <a:p>
            <a:r>
              <a:rPr kumimoji="1" lang="ja-JP" altLang="en-US" sz="1200" b="1" dirty="0"/>
              <a:t>料金低減の申請</a:t>
            </a:r>
            <a:endParaRPr kumimoji="1" lang="en-US" altLang="ja-JP" sz="1200" b="1" dirty="0"/>
          </a:p>
          <a:p>
            <a:r>
              <a:rPr lang="ja-JP" altLang="en-US" sz="1200" b="1" dirty="0"/>
              <a:t>住民カード提示</a:t>
            </a:r>
            <a:endParaRPr kumimoji="1" lang="ja-JP" altLang="en-US" sz="1200" b="1" dirty="0"/>
          </a:p>
        </p:txBody>
      </p:sp>
      <p:sp>
        <p:nvSpPr>
          <p:cNvPr id="37" name="テキスト ボックス 36">
            <a:extLst>
              <a:ext uri="{FF2B5EF4-FFF2-40B4-BE49-F238E27FC236}">
                <a16:creationId xmlns:a16="http://schemas.microsoft.com/office/drawing/2014/main" id="{AE9CC173-733C-40D0-B71B-5C70DC107F43}"/>
              </a:ext>
            </a:extLst>
          </p:cNvPr>
          <p:cNvSpPr txBox="1"/>
          <p:nvPr/>
        </p:nvSpPr>
        <p:spPr>
          <a:xfrm>
            <a:off x="436890" y="4677342"/>
            <a:ext cx="1734111" cy="276999"/>
          </a:xfrm>
          <a:prstGeom prst="rect">
            <a:avLst/>
          </a:prstGeom>
          <a:noFill/>
        </p:spPr>
        <p:txBody>
          <a:bodyPr wrap="square" rtlCol="0">
            <a:spAutoFit/>
          </a:bodyPr>
          <a:lstStyle/>
          <a:p>
            <a:r>
              <a:rPr kumimoji="1" lang="ja-JP" altLang="en-US" sz="1200" b="1" dirty="0"/>
              <a:t>自動車航送運賃の減額</a:t>
            </a:r>
          </a:p>
        </p:txBody>
      </p:sp>
      <p:sp>
        <p:nvSpPr>
          <p:cNvPr id="38" name="テキスト ボックス 37">
            <a:extLst>
              <a:ext uri="{FF2B5EF4-FFF2-40B4-BE49-F238E27FC236}">
                <a16:creationId xmlns:a16="http://schemas.microsoft.com/office/drawing/2014/main" id="{A7E375B6-AB88-4D66-9CDD-CAFA5CACFF5A}"/>
              </a:ext>
            </a:extLst>
          </p:cNvPr>
          <p:cNvSpPr txBox="1"/>
          <p:nvPr/>
        </p:nvSpPr>
        <p:spPr>
          <a:xfrm>
            <a:off x="2559771" y="3413343"/>
            <a:ext cx="1407758" cy="461665"/>
          </a:xfrm>
          <a:prstGeom prst="rect">
            <a:avLst/>
          </a:prstGeom>
          <a:noFill/>
        </p:spPr>
        <p:txBody>
          <a:bodyPr wrap="none" rtlCol="0">
            <a:spAutoFit/>
          </a:bodyPr>
          <a:lstStyle/>
          <a:p>
            <a:r>
              <a:rPr kumimoji="1" lang="ja-JP" altLang="en-US" sz="1200" b="1" dirty="0"/>
              <a:t>年度末に減額分の</a:t>
            </a:r>
            <a:endParaRPr kumimoji="1" lang="en-US" altLang="ja-JP" sz="1200" b="1" dirty="0"/>
          </a:p>
          <a:p>
            <a:r>
              <a:rPr kumimoji="1" lang="ja-JP" altLang="en-US" sz="1200" b="1" dirty="0"/>
              <a:t>実績報告</a:t>
            </a:r>
          </a:p>
        </p:txBody>
      </p:sp>
      <p:sp>
        <p:nvSpPr>
          <p:cNvPr id="39" name="テキスト ボックス 38">
            <a:extLst>
              <a:ext uri="{FF2B5EF4-FFF2-40B4-BE49-F238E27FC236}">
                <a16:creationId xmlns:a16="http://schemas.microsoft.com/office/drawing/2014/main" id="{17E5A95B-06B4-49E8-81AC-19718DC06964}"/>
              </a:ext>
            </a:extLst>
          </p:cNvPr>
          <p:cNvSpPr txBox="1"/>
          <p:nvPr/>
        </p:nvSpPr>
        <p:spPr>
          <a:xfrm>
            <a:off x="2472992" y="4677342"/>
            <a:ext cx="1471878" cy="646331"/>
          </a:xfrm>
          <a:prstGeom prst="rect">
            <a:avLst/>
          </a:prstGeom>
          <a:noFill/>
        </p:spPr>
        <p:txBody>
          <a:bodyPr wrap="none" rtlCol="0">
            <a:spAutoFit/>
          </a:bodyPr>
          <a:lstStyle/>
          <a:p>
            <a:r>
              <a:rPr kumimoji="1" lang="ja-JP" altLang="en-US" sz="1200" b="1" dirty="0"/>
              <a:t>減額相当額のうち</a:t>
            </a:r>
            <a:endParaRPr kumimoji="1" lang="en-US" altLang="ja-JP" sz="1200" b="1" dirty="0"/>
          </a:p>
          <a:p>
            <a:r>
              <a:rPr kumimoji="1" lang="ja-JP" altLang="en-US" sz="1200" b="1" dirty="0"/>
              <a:t>８割を一般会計から</a:t>
            </a:r>
            <a:endParaRPr kumimoji="1" lang="en-US" altLang="ja-JP" sz="1200" b="1" dirty="0"/>
          </a:p>
          <a:p>
            <a:r>
              <a:rPr kumimoji="1" lang="ja-JP" altLang="en-US" sz="1200" b="1" dirty="0"/>
              <a:t>支出</a:t>
            </a:r>
          </a:p>
        </p:txBody>
      </p:sp>
      <p:pic>
        <p:nvPicPr>
          <p:cNvPr id="40" name="図 1">
            <a:extLst>
              <a:ext uri="{FF2B5EF4-FFF2-40B4-BE49-F238E27FC236}">
                <a16:creationId xmlns:a16="http://schemas.microsoft.com/office/drawing/2014/main" id="{AA8FE9F9-EE0E-4025-B187-0A9649D5EDE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4645" y="5250410"/>
            <a:ext cx="2367527" cy="1475704"/>
          </a:xfrm>
          <a:prstGeom prst="rect">
            <a:avLst/>
          </a:prstGeom>
          <a:noFill/>
          <a:ln>
            <a:noFill/>
          </a:ln>
          <a:effectLst>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3">
            <a:extLst>
              <a:ext uri="{FF2B5EF4-FFF2-40B4-BE49-F238E27FC236}">
                <a16:creationId xmlns:a16="http://schemas.microsoft.com/office/drawing/2014/main" id="{E1CF8DEB-65DA-409E-894F-F58A6972BC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4779" y="4677632"/>
            <a:ext cx="2562162" cy="1921880"/>
          </a:xfrm>
          <a:prstGeom prst="rect">
            <a:avLst/>
          </a:prstGeom>
          <a:noFill/>
          <a:ln>
            <a:noFill/>
          </a:ln>
          <a:effectLst>
            <a:softEdge rad="3175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テキスト ボックス 42">
            <a:extLst>
              <a:ext uri="{FF2B5EF4-FFF2-40B4-BE49-F238E27FC236}">
                <a16:creationId xmlns:a16="http://schemas.microsoft.com/office/drawing/2014/main" id="{0825A36D-862A-49B5-9211-80C3947A1430}"/>
              </a:ext>
            </a:extLst>
          </p:cNvPr>
          <p:cNvSpPr txBox="1"/>
          <p:nvPr/>
        </p:nvSpPr>
        <p:spPr>
          <a:xfrm>
            <a:off x="4809266" y="3715808"/>
            <a:ext cx="958796" cy="646331"/>
          </a:xfrm>
          <a:prstGeom prst="rect">
            <a:avLst/>
          </a:prstGeom>
          <a:solidFill>
            <a:schemeClr val="accent5">
              <a:lumMod val="60000"/>
              <a:lumOff val="40000"/>
            </a:schemeClr>
          </a:solidFill>
        </p:spPr>
        <p:txBody>
          <a:bodyPr vert="horz" wrap="square" rtlCol="0">
            <a:spAutoFit/>
          </a:bodyPr>
          <a:lstStyle/>
          <a:p>
            <a:r>
              <a:rPr kumimoji="1" lang="ja-JP" altLang="en-US" dirty="0"/>
              <a:t>　住民</a:t>
            </a:r>
            <a:endParaRPr kumimoji="1" lang="en-US" altLang="ja-JP" dirty="0"/>
          </a:p>
          <a:p>
            <a:r>
              <a:rPr kumimoji="1" lang="ja-JP" altLang="en-US" dirty="0"/>
              <a:t>観光客</a:t>
            </a:r>
          </a:p>
        </p:txBody>
      </p:sp>
      <p:sp>
        <p:nvSpPr>
          <p:cNvPr id="44" name="ストライプ矢印 24">
            <a:extLst>
              <a:ext uri="{FF2B5EF4-FFF2-40B4-BE49-F238E27FC236}">
                <a16:creationId xmlns:a16="http://schemas.microsoft.com/office/drawing/2014/main" id="{C9E51024-4101-432F-A232-1A09023B98FA}"/>
              </a:ext>
            </a:extLst>
          </p:cNvPr>
          <p:cNvSpPr/>
          <p:nvPr/>
        </p:nvSpPr>
        <p:spPr>
          <a:xfrm>
            <a:off x="5893679" y="3717290"/>
            <a:ext cx="1182030" cy="431790"/>
          </a:xfrm>
          <a:prstGeom prst="strip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t>チャーター</a:t>
            </a:r>
          </a:p>
        </p:txBody>
      </p:sp>
      <p:sp>
        <p:nvSpPr>
          <p:cNvPr id="46" name="角丸四角形 21">
            <a:extLst>
              <a:ext uri="{FF2B5EF4-FFF2-40B4-BE49-F238E27FC236}">
                <a16:creationId xmlns:a16="http://schemas.microsoft.com/office/drawing/2014/main" id="{E11A5BFB-AC76-4272-A893-AD73B8D98389}"/>
              </a:ext>
            </a:extLst>
          </p:cNvPr>
          <p:cNvSpPr/>
          <p:nvPr/>
        </p:nvSpPr>
        <p:spPr>
          <a:xfrm>
            <a:off x="7206614" y="3664320"/>
            <a:ext cx="1676400" cy="723900"/>
          </a:xfrm>
          <a:prstGeom prst="roundRect">
            <a:avLst>
              <a:gd name="adj" fmla="val 5000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t>ヘリコプター</a:t>
            </a:r>
            <a:endParaRPr kumimoji="1" lang="en-US" altLang="ja-JP" sz="1100" b="1" dirty="0"/>
          </a:p>
          <a:p>
            <a:pPr algn="ctr"/>
            <a:r>
              <a:rPr kumimoji="1" lang="en-US" altLang="ja-JP" sz="1100" dirty="0"/>
              <a:t>【</a:t>
            </a:r>
            <a:r>
              <a:rPr kumimoji="1" lang="ja-JP" altLang="en-US" sz="1100" dirty="0"/>
              <a:t>空路移動手段</a:t>
            </a:r>
            <a:r>
              <a:rPr kumimoji="1" lang="en-US" altLang="ja-JP" sz="1100" dirty="0"/>
              <a:t>】</a:t>
            </a:r>
            <a:endParaRPr kumimoji="1" lang="ja-JP" altLang="en-US" sz="1100" dirty="0"/>
          </a:p>
        </p:txBody>
      </p:sp>
      <p:sp>
        <p:nvSpPr>
          <p:cNvPr id="47" name="テキスト ボックス 17">
            <a:extLst>
              <a:ext uri="{FF2B5EF4-FFF2-40B4-BE49-F238E27FC236}">
                <a16:creationId xmlns:a16="http://schemas.microsoft.com/office/drawing/2014/main" id="{6D59C027-6258-4D44-81F9-A97082DF553A}"/>
              </a:ext>
            </a:extLst>
          </p:cNvPr>
          <p:cNvSpPr txBox="1"/>
          <p:nvPr/>
        </p:nvSpPr>
        <p:spPr>
          <a:xfrm>
            <a:off x="5186434" y="3383345"/>
            <a:ext cx="2752725" cy="3619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chemeClr val="tx1"/>
                </a:solidFill>
              </a:rPr>
              <a:t>＜航の欠航時やダイヤ変更時＞</a:t>
            </a:r>
          </a:p>
        </p:txBody>
      </p:sp>
      <p:sp>
        <p:nvSpPr>
          <p:cNvPr id="48" name="角丸四角形 22">
            <a:extLst>
              <a:ext uri="{FF2B5EF4-FFF2-40B4-BE49-F238E27FC236}">
                <a16:creationId xmlns:a16="http://schemas.microsoft.com/office/drawing/2014/main" id="{6A58E242-FCA7-4C01-8908-A2288A9E36FE}"/>
              </a:ext>
            </a:extLst>
          </p:cNvPr>
          <p:cNvSpPr/>
          <p:nvPr/>
        </p:nvSpPr>
        <p:spPr>
          <a:xfrm>
            <a:off x="7276941" y="4462135"/>
            <a:ext cx="1638749" cy="409575"/>
          </a:xfrm>
          <a:prstGeom prst="roundRect">
            <a:avLst/>
          </a:prstGeom>
          <a:no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a:solidFill>
                  <a:schemeClr val="tx1"/>
                </a:solidFill>
              </a:rPr>
              <a:t>事</a:t>
            </a:r>
            <a:r>
              <a:rPr kumimoji="1" lang="ja-JP" altLang="en-US" sz="1200" dirty="0">
                <a:solidFill>
                  <a:schemeClr val="tx1"/>
                </a:solidFill>
              </a:rPr>
              <a:t>業者</a:t>
            </a:r>
          </a:p>
        </p:txBody>
      </p:sp>
      <p:cxnSp>
        <p:nvCxnSpPr>
          <p:cNvPr id="49" name="直線矢印コネクタ 48">
            <a:extLst>
              <a:ext uri="{FF2B5EF4-FFF2-40B4-BE49-F238E27FC236}">
                <a16:creationId xmlns:a16="http://schemas.microsoft.com/office/drawing/2014/main" id="{4FA7B90C-C71C-4532-B43C-AFDA2123E31E}"/>
              </a:ext>
            </a:extLst>
          </p:cNvPr>
          <p:cNvCxnSpPr>
            <a:cxnSpLocks/>
          </p:cNvCxnSpPr>
          <p:nvPr/>
        </p:nvCxnSpPr>
        <p:spPr>
          <a:xfrm flipH="1" flipV="1">
            <a:off x="5825907" y="4147358"/>
            <a:ext cx="1235473" cy="416661"/>
          </a:xfrm>
          <a:prstGeom prst="straightConnector1">
            <a:avLst/>
          </a:prstGeom>
          <a:ln w="50800">
            <a:solidFill>
              <a:srgbClr val="0070C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21">
            <a:extLst>
              <a:ext uri="{FF2B5EF4-FFF2-40B4-BE49-F238E27FC236}">
                <a16:creationId xmlns:a16="http://schemas.microsoft.com/office/drawing/2014/main" id="{96A447F9-C19F-4602-8BE0-4F344D6AE4EC}"/>
              </a:ext>
            </a:extLst>
          </p:cNvPr>
          <p:cNvSpPr txBox="1"/>
          <p:nvPr/>
        </p:nvSpPr>
        <p:spPr>
          <a:xfrm>
            <a:off x="5613091" y="4376564"/>
            <a:ext cx="1350949" cy="40877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solidFill>
                  <a:schemeClr val="tx1"/>
                </a:solidFill>
              </a:rPr>
              <a:t>利用料金の減額</a:t>
            </a:r>
          </a:p>
        </p:txBody>
      </p:sp>
      <p:sp>
        <p:nvSpPr>
          <p:cNvPr id="51" name="テキスト ボックス 24">
            <a:extLst>
              <a:ext uri="{FF2B5EF4-FFF2-40B4-BE49-F238E27FC236}">
                <a16:creationId xmlns:a16="http://schemas.microsoft.com/office/drawing/2014/main" id="{268D1699-9330-4D6F-BB97-C59FFC496707}"/>
              </a:ext>
            </a:extLst>
          </p:cNvPr>
          <p:cNvSpPr txBox="1"/>
          <p:nvPr/>
        </p:nvSpPr>
        <p:spPr>
          <a:xfrm>
            <a:off x="7396054" y="4824701"/>
            <a:ext cx="1200150" cy="571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solidFill>
                  <a:schemeClr val="tx1"/>
                </a:solidFill>
              </a:rPr>
              <a:t>減額相当額</a:t>
            </a:r>
            <a:endParaRPr kumimoji="1" lang="en-US" altLang="ja-JP" sz="1200" b="1" dirty="0">
              <a:solidFill>
                <a:schemeClr val="tx1"/>
              </a:solidFill>
            </a:endParaRPr>
          </a:p>
          <a:p>
            <a:pPr algn="ctr"/>
            <a:r>
              <a:rPr kumimoji="1" lang="ja-JP" altLang="en-US" sz="1200" b="1" dirty="0">
                <a:solidFill>
                  <a:schemeClr val="tx1"/>
                </a:solidFill>
              </a:rPr>
              <a:t>を補助</a:t>
            </a:r>
          </a:p>
        </p:txBody>
      </p:sp>
      <p:sp>
        <p:nvSpPr>
          <p:cNvPr id="52" name="角丸四角形 26">
            <a:extLst>
              <a:ext uri="{FF2B5EF4-FFF2-40B4-BE49-F238E27FC236}">
                <a16:creationId xmlns:a16="http://schemas.microsoft.com/office/drawing/2014/main" id="{95342641-9C3A-43EF-BB82-71B00804C139}"/>
              </a:ext>
            </a:extLst>
          </p:cNvPr>
          <p:cNvSpPr/>
          <p:nvPr/>
        </p:nvSpPr>
        <p:spPr>
          <a:xfrm>
            <a:off x="7276941" y="5355201"/>
            <a:ext cx="1640792" cy="342900"/>
          </a:xfrm>
          <a:prstGeom prst="roundRect">
            <a:avLst/>
          </a:prstGeom>
          <a:no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a:solidFill>
                  <a:schemeClr val="tx1"/>
                </a:solidFill>
              </a:rPr>
              <a:t>座間味村</a:t>
            </a:r>
          </a:p>
        </p:txBody>
      </p:sp>
      <p:cxnSp>
        <p:nvCxnSpPr>
          <p:cNvPr id="53" name="直線矢印コネクタ 52">
            <a:extLst>
              <a:ext uri="{FF2B5EF4-FFF2-40B4-BE49-F238E27FC236}">
                <a16:creationId xmlns:a16="http://schemas.microsoft.com/office/drawing/2014/main" id="{F59C5EE3-EC93-432A-BABE-D0D6DD320ED6}"/>
              </a:ext>
            </a:extLst>
          </p:cNvPr>
          <p:cNvCxnSpPr>
            <a:cxnSpLocks/>
          </p:cNvCxnSpPr>
          <p:nvPr/>
        </p:nvCxnSpPr>
        <p:spPr>
          <a:xfrm flipV="1">
            <a:off x="8676456" y="4654812"/>
            <a:ext cx="0" cy="871839"/>
          </a:xfrm>
          <a:prstGeom prst="straightConnector1">
            <a:avLst/>
          </a:prstGeom>
          <a:ln w="50800">
            <a:solidFill>
              <a:srgbClr val="0070C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317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fade">
                                      <p:cBhvr>
                                        <p:cTn id="19" dur="1000"/>
                                        <p:tgtEl>
                                          <p:spTgt spid="26"/>
                                        </p:tgtEl>
                                      </p:cBhvr>
                                    </p:animEffect>
                                    <p:anim calcmode="lin" valueType="num">
                                      <p:cBhvr>
                                        <p:cTn id="20" dur="1000" fill="hold"/>
                                        <p:tgtEl>
                                          <p:spTgt spid="26"/>
                                        </p:tgtEl>
                                        <p:attrNameLst>
                                          <p:attrName>ppt_x</p:attrName>
                                        </p:attrNameLst>
                                      </p:cBhvr>
                                      <p:tavLst>
                                        <p:tav tm="0">
                                          <p:val>
                                            <p:strVal val="#ppt_x"/>
                                          </p:val>
                                        </p:tav>
                                        <p:tav tm="100000">
                                          <p:val>
                                            <p:strVal val="#ppt_x"/>
                                          </p:val>
                                        </p:tav>
                                      </p:tavLst>
                                    </p:anim>
                                    <p:anim calcmode="lin" valueType="num">
                                      <p:cBhvr>
                                        <p:cTn id="2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26" grpId="0" animBg="1"/>
      <p:bldP spid="28"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1478</TotalTime>
  <Words>237</Words>
  <Application>Microsoft Office PowerPoint</Application>
  <PresentationFormat>画面に合わせる (4:3)</PresentationFormat>
  <Paragraphs>52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HG創英角ｺﾞｼｯｸUB</vt:lpstr>
      <vt:lpstr>ＭＳ Ｐゴシック</vt:lpstr>
      <vt:lpstr>ＭＳ 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平成２６年度 沖縄振興特別推進交付金</dc:title>
  <dc:creator>大北 博紀（沖縄・企画）</dc:creator>
  <cp:lastModifiedBy>座間味村　小峰</cp:lastModifiedBy>
  <cp:revision>296</cp:revision>
  <cp:lastPrinted>2023-01-13T01:31:29Z</cp:lastPrinted>
  <dcterms:created xsi:type="dcterms:W3CDTF">2014-03-26T15:36:52Z</dcterms:created>
  <dcterms:modified xsi:type="dcterms:W3CDTF">2023-01-13T01:34:58Z</dcterms:modified>
</cp:coreProperties>
</file>