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601200" cy="12801600" type="A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9BD5"/>
    <a:srgbClr val="FF33CC"/>
    <a:srgbClr val="61B125"/>
    <a:srgbClr val="31C0CF"/>
    <a:srgbClr val="41BF5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963" autoAdjust="0"/>
    <p:restoredTop sz="94660"/>
  </p:normalViewPr>
  <p:slideViewPr>
    <p:cSldViewPr snapToGrid="0">
      <p:cViewPr>
        <p:scale>
          <a:sx n="125" d="100"/>
          <a:sy n="125" d="100"/>
        </p:scale>
        <p:origin x="1626" y="-51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127EE-6D06-4727-B4A0-D34DD08C1386}" type="datetimeFigureOut">
              <a:rPr kumimoji="1" lang="ja-JP" altLang="en-US" smtClean="0"/>
              <a:t>2024/5/17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17199-56AD-4FE5-AEEB-2FAB05A463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0724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127EE-6D06-4727-B4A0-D34DD08C1386}" type="datetimeFigureOut">
              <a:rPr kumimoji="1" lang="ja-JP" altLang="en-US" smtClean="0"/>
              <a:t>2024/5/17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17199-56AD-4FE5-AEEB-2FAB05A463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075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127EE-6D06-4727-B4A0-D34DD08C1386}" type="datetimeFigureOut">
              <a:rPr kumimoji="1" lang="ja-JP" altLang="en-US" smtClean="0"/>
              <a:t>2024/5/17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17199-56AD-4FE5-AEEB-2FAB05A463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5749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127EE-6D06-4727-B4A0-D34DD08C1386}" type="datetimeFigureOut">
              <a:rPr kumimoji="1" lang="ja-JP" altLang="en-US" smtClean="0"/>
              <a:t>2024/5/17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17199-56AD-4FE5-AEEB-2FAB05A463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8055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127EE-6D06-4727-B4A0-D34DD08C1386}" type="datetimeFigureOut">
              <a:rPr kumimoji="1" lang="ja-JP" altLang="en-US" smtClean="0"/>
              <a:t>2024/5/17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17199-56AD-4FE5-AEEB-2FAB05A463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2574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127EE-6D06-4727-B4A0-D34DD08C1386}" type="datetimeFigureOut">
              <a:rPr kumimoji="1" lang="ja-JP" altLang="en-US" smtClean="0"/>
              <a:t>2024/5/17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17199-56AD-4FE5-AEEB-2FAB05A463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9206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127EE-6D06-4727-B4A0-D34DD08C1386}" type="datetimeFigureOut">
              <a:rPr kumimoji="1" lang="ja-JP" altLang="en-US" smtClean="0"/>
              <a:t>2024/5/17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17199-56AD-4FE5-AEEB-2FAB05A463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8774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127EE-6D06-4727-B4A0-D34DD08C1386}" type="datetimeFigureOut">
              <a:rPr kumimoji="1" lang="ja-JP" altLang="en-US" smtClean="0"/>
              <a:t>2024/5/17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17199-56AD-4FE5-AEEB-2FAB05A463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2820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127EE-6D06-4727-B4A0-D34DD08C1386}" type="datetimeFigureOut">
              <a:rPr kumimoji="1" lang="ja-JP" altLang="en-US" smtClean="0"/>
              <a:t>2024/5/17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17199-56AD-4FE5-AEEB-2FAB05A463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123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127EE-6D06-4727-B4A0-D34DD08C1386}" type="datetimeFigureOut">
              <a:rPr kumimoji="1" lang="ja-JP" altLang="en-US" smtClean="0"/>
              <a:t>2024/5/17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17199-56AD-4FE5-AEEB-2FAB05A463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4301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127EE-6D06-4727-B4A0-D34DD08C1386}" type="datetimeFigureOut">
              <a:rPr kumimoji="1" lang="ja-JP" altLang="en-US" smtClean="0"/>
              <a:t>2024/5/17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17199-56AD-4FE5-AEEB-2FAB05A463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8779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8127EE-6D06-4727-B4A0-D34DD08C1386}" type="datetimeFigureOut">
              <a:rPr kumimoji="1" lang="ja-JP" altLang="en-US" smtClean="0"/>
              <a:t>2024/5/17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17199-56AD-4FE5-AEEB-2FAB05A463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603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kumimoji="1"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kumimoji="1"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13" Type="http://schemas.openxmlformats.org/officeDocument/2006/relationships/image" Target="../media/image12.emf"/><Relationship Id="rId18" Type="http://schemas.openxmlformats.org/officeDocument/2006/relationships/image" Target="../media/image17.jpeg"/><Relationship Id="rId26" Type="http://schemas.openxmlformats.org/officeDocument/2006/relationships/image" Target="../media/image25.png"/><Relationship Id="rId39" Type="http://schemas.openxmlformats.org/officeDocument/2006/relationships/image" Target="../media/image38.png"/><Relationship Id="rId3" Type="http://schemas.openxmlformats.org/officeDocument/2006/relationships/image" Target="../media/image2.jpg"/><Relationship Id="rId21" Type="http://schemas.openxmlformats.org/officeDocument/2006/relationships/image" Target="../media/image20.emf"/><Relationship Id="rId34" Type="http://schemas.openxmlformats.org/officeDocument/2006/relationships/image" Target="../media/image33.jpg"/><Relationship Id="rId7" Type="http://schemas.openxmlformats.org/officeDocument/2006/relationships/image" Target="../media/image6.emf"/><Relationship Id="rId12" Type="http://schemas.openxmlformats.org/officeDocument/2006/relationships/image" Target="../media/image11.emf"/><Relationship Id="rId17" Type="http://schemas.openxmlformats.org/officeDocument/2006/relationships/image" Target="../media/image16.emf"/><Relationship Id="rId25" Type="http://schemas.openxmlformats.org/officeDocument/2006/relationships/image" Target="../media/image24.emf"/><Relationship Id="rId33" Type="http://schemas.openxmlformats.org/officeDocument/2006/relationships/image" Target="../media/image32.jpeg"/><Relationship Id="rId38" Type="http://schemas.openxmlformats.org/officeDocument/2006/relationships/image" Target="../media/image37.png"/><Relationship Id="rId2" Type="http://schemas.openxmlformats.org/officeDocument/2006/relationships/image" Target="../media/image1.emf"/><Relationship Id="rId16" Type="http://schemas.openxmlformats.org/officeDocument/2006/relationships/image" Target="../media/image15.emf"/><Relationship Id="rId20" Type="http://schemas.openxmlformats.org/officeDocument/2006/relationships/image" Target="../media/image19.jpeg"/><Relationship Id="rId29" Type="http://schemas.openxmlformats.org/officeDocument/2006/relationships/image" Target="../media/image28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11" Type="http://schemas.openxmlformats.org/officeDocument/2006/relationships/image" Target="../media/image10.emf"/><Relationship Id="rId24" Type="http://schemas.openxmlformats.org/officeDocument/2006/relationships/image" Target="../media/image23.emf"/><Relationship Id="rId32" Type="http://schemas.openxmlformats.org/officeDocument/2006/relationships/image" Target="../media/image31.emf"/><Relationship Id="rId37" Type="http://schemas.openxmlformats.org/officeDocument/2006/relationships/image" Target="../media/image36.png"/><Relationship Id="rId40" Type="http://schemas.openxmlformats.org/officeDocument/2006/relationships/image" Target="../media/image39.jpg"/><Relationship Id="rId5" Type="http://schemas.openxmlformats.org/officeDocument/2006/relationships/image" Target="../media/image4.emf"/><Relationship Id="rId15" Type="http://schemas.openxmlformats.org/officeDocument/2006/relationships/image" Target="../media/image14.emf"/><Relationship Id="rId23" Type="http://schemas.openxmlformats.org/officeDocument/2006/relationships/image" Target="../media/image22.emf"/><Relationship Id="rId28" Type="http://schemas.openxmlformats.org/officeDocument/2006/relationships/image" Target="../media/image27.emf"/><Relationship Id="rId36" Type="http://schemas.openxmlformats.org/officeDocument/2006/relationships/image" Target="../media/image35.png"/><Relationship Id="rId10" Type="http://schemas.openxmlformats.org/officeDocument/2006/relationships/image" Target="../media/image9.emf"/><Relationship Id="rId19" Type="http://schemas.openxmlformats.org/officeDocument/2006/relationships/image" Target="../media/image18.emf"/><Relationship Id="rId31" Type="http://schemas.openxmlformats.org/officeDocument/2006/relationships/image" Target="../media/image30.emf"/><Relationship Id="rId4" Type="http://schemas.openxmlformats.org/officeDocument/2006/relationships/image" Target="../media/image3.emf"/><Relationship Id="rId9" Type="http://schemas.openxmlformats.org/officeDocument/2006/relationships/image" Target="../media/image8.emf"/><Relationship Id="rId14" Type="http://schemas.openxmlformats.org/officeDocument/2006/relationships/image" Target="../media/image13.emf"/><Relationship Id="rId22" Type="http://schemas.openxmlformats.org/officeDocument/2006/relationships/image" Target="../media/image21.png"/><Relationship Id="rId27" Type="http://schemas.openxmlformats.org/officeDocument/2006/relationships/image" Target="../media/image26.png"/><Relationship Id="rId30" Type="http://schemas.openxmlformats.org/officeDocument/2006/relationships/image" Target="../media/image29.emf"/><Relationship Id="rId35" Type="http://schemas.openxmlformats.org/officeDocument/2006/relationships/image" Target="../media/image3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角丸四角形 5"/>
          <p:cNvSpPr/>
          <p:nvPr/>
        </p:nvSpPr>
        <p:spPr>
          <a:xfrm>
            <a:off x="107074" y="600982"/>
            <a:ext cx="5274371" cy="320233"/>
          </a:xfrm>
          <a:prstGeom prst="roundRect">
            <a:avLst/>
          </a:prstGeom>
          <a:noFill/>
          <a:ln w="28575" cmpd="sng">
            <a:solidFill>
              <a:schemeClr val="bg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400" b="1" dirty="0">
                <a:ln w="6600">
                  <a:solidFill>
                    <a:srgbClr val="FF0000"/>
                  </a:solidFill>
                  <a:prstDash val="solid"/>
                </a:ln>
                <a:solidFill>
                  <a:srgbClr val="FFC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朝 ８ 時 ３０ 分 ま で に ス テ </a:t>
            </a:r>
            <a:r>
              <a:rPr lang="ja-JP" altLang="en-US" sz="1400" b="1" dirty="0" err="1">
                <a:ln w="6600">
                  <a:solidFill>
                    <a:srgbClr val="FF0000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ー</a:t>
            </a:r>
            <a:r>
              <a:rPr lang="ja-JP" altLang="en-US" sz="1400" b="1" dirty="0">
                <a:ln w="6600">
                  <a:solidFill>
                    <a:srgbClr val="FF0000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ja-JP" altLang="en-US" sz="1400" b="1" dirty="0">
                <a:ln w="6600">
                  <a:solidFill>
                    <a:srgbClr val="FF0000"/>
                  </a:solidFill>
                  <a:prstDash val="solid"/>
                </a:ln>
                <a:solidFill>
                  <a:srgbClr val="FFC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シ ョ ン に 出 し て く だ さ い 。</a:t>
            </a:r>
            <a:endParaRPr kumimoji="1" lang="ja-JP" altLang="en-US" sz="1400" b="1" dirty="0">
              <a:ln w="6600">
                <a:solidFill>
                  <a:srgbClr val="FF0000"/>
                </a:solidFill>
                <a:prstDash val="solid"/>
              </a:ln>
              <a:solidFill>
                <a:srgbClr val="FFC000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4" name="片側の 2 つの角を丸めた四角形 13"/>
          <p:cNvSpPr/>
          <p:nvPr/>
        </p:nvSpPr>
        <p:spPr>
          <a:xfrm rot="5400000">
            <a:off x="7475871" y="9136324"/>
            <a:ext cx="1692297" cy="2266412"/>
          </a:xfrm>
          <a:prstGeom prst="round2SameRect">
            <a:avLst/>
          </a:prstGeom>
          <a:noFill/>
          <a:ln w="69850" cmpd="sng">
            <a:solidFill>
              <a:srgbClr val="7030A0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tIns="36000" bIns="108000" rtlCol="0" anchor="ctr"/>
          <a:lstStyle/>
          <a:p>
            <a:pPr algn="ctr"/>
            <a:endParaRPr kumimoji="1" lang="ja-JP" altLang="en-US" sz="28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5130" y="6129991"/>
            <a:ext cx="521993" cy="522250"/>
          </a:xfrm>
          <a:prstGeom prst="rect">
            <a:avLst/>
          </a:prstGeom>
        </p:spPr>
      </p:pic>
      <p:sp>
        <p:nvSpPr>
          <p:cNvPr id="350" name="1 つの角を丸めた四角形 349"/>
          <p:cNvSpPr/>
          <p:nvPr/>
        </p:nvSpPr>
        <p:spPr>
          <a:xfrm>
            <a:off x="8286285" y="5810008"/>
            <a:ext cx="1168941" cy="1556020"/>
          </a:xfrm>
          <a:prstGeom prst="round1Rect">
            <a:avLst/>
          </a:prstGeom>
          <a:noFill/>
          <a:ln w="69850" cmpd="sng">
            <a:solidFill>
              <a:schemeClr val="accent1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tIns="36000" bIns="108000" rtlCol="0" anchor="ctr"/>
          <a:lstStyle/>
          <a:p>
            <a:pPr algn="ctr"/>
            <a:endParaRPr kumimoji="1" lang="ja-JP" altLang="en-US" sz="28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44" name="正方形/長方形 343"/>
          <p:cNvSpPr/>
          <p:nvPr/>
        </p:nvSpPr>
        <p:spPr>
          <a:xfrm>
            <a:off x="5501861" y="5804221"/>
            <a:ext cx="2776479" cy="1561807"/>
          </a:xfrm>
          <a:prstGeom prst="rect">
            <a:avLst/>
          </a:prstGeom>
          <a:noFill/>
          <a:ln w="69850" cmpd="sng">
            <a:solidFill>
              <a:schemeClr val="accent1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tIns="36000" bIns="108000" rtlCol="0" anchor="ctr"/>
          <a:lstStyle/>
          <a:p>
            <a:pPr algn="ctr"/>
            <a:endParaRPr kumimoji="1" lang="ja-JP" altLang="en-US" sz="28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92" name="正方形/長方形 391"/>
          <p:cNvSpPr/>
          <p:nvPr/>
        </p:nvSpPr>
        <p:spPr>
          <a:xfrm>
            <a:off x="3177129" y="9441367"/>
            <a:ext cx="4016679" cy="1664784"/>
          </a:xfrm>
          <a:prstGeom prst="rect">
            <a:avLst/>
          </a:prstGeom>
          <a:noFill/>
          <a:ln w="69850" cmpd="sng">
            <a:solidFill>
              <a:srgbClr val="7030A0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tIns="36000" bIns="108000" rtlCol="0" anchor="ctr"/>
          <a:lstStyle/>
          <a:p>
            <a:pPr algn="ctr"/>
            <a:endParaRPr kumimoji="1" lang="ja-JP" altLang="en-US" sz="28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" t="21656" r="54672" b="6691"/>
          <a:stretch/>
        </p:blipFill>
        <p:spPr>
          <a:xfrm>
            <a:off x="8304305" y="7787424"/>
            <a:ext cx="557146" cy="364751"/>
          </a:xfrm>
          <a:prstGeom prst="rect">
            <a:avLst/>
          </a:prstGeom>
        </p:spPr>
      </p:pic>
      <p:sp>
        <p:nvSpPr>
          <p:cNvPr id="351" name="正方形/長方形 350"/>
          <p:cNvSpPr/>
          <p:nvPr/>
        </p:nvSpPr>
        <p:spPr>
          <a:xfrm>
            <a:off x="6101350" y="7366029"/>
            <a:ext cx="1837639" cy="1688428"/>
          </a:xfrm>
          <a:prstGeom prst="rect">
            <a:avLst/>
          </a:prstGeom>
          <a:noFill/>
          <a:ln w="69850" cmpd="sng">
            <a:solidFill>
              <a:schemeClr val="accent1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tIns="36000" bIns="108000" rtlCol="0" anchor="ctr"/>
          <a:lstStyle/>
          <a:p>
            <a:pPr algn="ctr"/>
            <a:endParaRPr kumimoji="1" lang="ja-JP" altLang="en-US" sz="28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45" name="正方形/長方形 344"/>
          <p:cNvSpPr/>
          <p:nvPr/>
        </p:nvSpPr>
        <p:spPr>
          <a:xfrm>
            <a:off x="196923" y="5799919"/>
            <a:ext cx="4038075" cy="1566109"/>
          </a:xfrm>
          <a:prstGeom prst="rect">
            <a:avLst/>
          </a:prstGeom>
          <a:noFill/>
          <a:ln w="69850" cmpd="sng">
            <a:solidFill>
              <a:schemeClr val="accent1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tIns="36000" bIns="108000" rtlCol="0" anchor="ctr"/>
          <a:lstStyle/>
          <a:p>
            <a:pPr algn="ctr"/>
            <a:endParaRPr kumimoji="1" lang="ja-JP" altLang="en-US" sz="28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43" name="正方形/長方形 342"/>
          <p:cNvSpPr/>
          <p:nvPr/>
        </p:nvSpPr>
        <p:spPr>
          <a:xfrm>
            <a:off x="4236728" y="5804221"/>
            <a:ext cx="1259796" cy="1561807"/>
          </a:xfrm>
          <a:prstGeom prst="rect">
            <a:avLst/>
          </a:prstGeom>
          <a:noFill/>
          <a:ln w="69850" cmpd="sng">
            <a:solidFill>
              <a:schemeClr val="accent1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tIns="36000" bIns="108000" rtlCol="0" anchor="ctr"/>
          <a:lstStyle/>
          <a:p>
            <a:pPr algn="ctr"/>
            <a:endParaRPr kumimoji="1" lang="ja-JP" altLang="en-US" sz="28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40" name="正方形/長方形 339"/>
          <p:cNvSpPr/>
          <p:nvPr/>
        </p:nvSpPr>
        <p:spPr>
          <a:xfrm>
            <a:off x="5464478" y="3862666"/>
            <a:ext cx="2017931" cy="1566509"/>
          </a:xfrm>
          <a:prstGeom prst="rect">
            <a:avLst/>
          </a:prstGeom>
          <a:noFill/>
          <a:ln w="69850" cmpd="sng">
            <a:solidFill>
              <a:srgbClr val="92D050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tIns="36000" bIns="108000" rtlCol="0" anchor="ctr"/>
          <a:lstStyle/>
          <a:p>
            <a:pPr algn="ctr"/>
            <a:endParaRPr kumimoji="1" lang="ja-JP" altLang="en-US" sz="28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41" name="正方形/長方形 340"/>
          <p:cNvSpPr/>
          <p:nvPr/>
        </p:nvSpPr>
        <p:spPr>
          <a:xfrm>
            <a:off x="4200947" y="3861239"/>
            <a:ext cx="1259796" cy="1566109"/>
          </a:xfrm>
          <a:prstGeom prst="rect">
            <a:avLst/>
          </a:prstGeom>
          <a:noFill/>
          <a:ln w="69850" cmpd="sng">
            <a:solidFill>
              <a:srgbClr val="92D050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tIns="36000" bIns="108000" rtlCol="0" anchor="ctr"/>
          <a:lstStyle/>
          <a:p>
            <a:pPr algn="ctr"/>
            <a:endParaRPr kumimoji="1" lang="ja-JP" altLang="en-US" sz="28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40" name="図 3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33169" y="2917240"/>
            <a:ext cx="505277" cy="496656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40846" y="6448641"/>
            <a:ext cx="436292" cy="391306"/>
          </a:xfrm>
          <a:prstGeom prst="rect">
            <a:avLst/>
          </a:prstGeom>
        </p:spPr>
      </p:pic>
      <p:pic>
        <p:nvPicPr>
          <p:cNvPr id="127" name="図 12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8664" y="7924616"/>
            <a:ext cx="458603" cy="458603"/>
          </a:xfrm>
          <a:prstGeom prst="rect">
            <a:avLst/>
          </a:prstGeom>
        </p:spPr>
      </p:pic>
      <p:pic>
        <p:nvPicPr>
          <p:cNvPr id="84" name="図 8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3875291">
            <a:off x="1365663" y="7741540"/>
            <a:ext cx="715597" cy="715949"/>
          </a:xfrm>
          <a:prstGeom prst="rect">
            <a:avLst/>
          </a:prstGeom>
        </p:spPr>
      </p:pic>
      <p:pic>
        <p:nvPicPr>
          <p:cNvPr id="85" name="図 8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1975156">
            <a:off x="659860" y="7859351"/>
            <a:ext cx="436011" cy="436226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788876" y="6017743"/>
            <a:ext cx="385737" cy="388645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407067" y="6357531"/>
            <a:ext cx="402711" cy="405747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896899" y="6238886"/>
            <a:ext cx="455713" cy="459147"/>
          </a:xfrm>
          <a:prstGeom prst="rect">
            <a:avLst/>
          </a:prstGeom>
        </p:spPr>
      </p:pic>
      <p:sp>
        <p:nvSpPr>
          <p:cNvPr id="17" name="角丸四角形 16"/>
          <p:cNvSpPr/>
          <p:nvPr/>
        </p:nvSpPr>
        <p:spPr>
          <a:xfrm>
            <a:off x="196923" y="1919685"/>
            <a:ext cx="9258304" cy="1566109"/>
          </a:xfrm>
          <a:prstGeom prst="roundRect">
            <a:avLst>
              <a:gd name="adj" fmla="val 6796"/>
            </a:avLst>
          </a:prstGeom>
          <a:noFill/>
          <a:ln w="69850" cmpd="sng">
            <a:solidFill>
              <a:schemeClr val="accent2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tIns="36000" bIns="108000" rtlCol="0" anchor="ctr"/>
          <a:lstStyle/>
          <a:p>
            <a:pPr algn="ctr"/>
            <a:endParaRPr kumimoji="1" lang="ja-JP" altLang="en-US" sz="28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7699" y="24480"/>
            <a:ext cx="1101704" cy="587898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1075578" y="-276966"/>
            <a:ext cx="7641036" cy="1122455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4000" b="1" dirty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C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家庭ごみの正しい分け方・出し方</a:t>
            </a:r>
          </a:p>
        </p:txBody>
      </p:sp>
      <p:sp>
        <p:nvSpPr>
          <p:cNvPr id="16" name="角丸四角形 15"/>
          <p:cNvSpPr/>
          <p:nvPr/>
        </p:nvSpPr>
        <p:spPr>
          <a:xfrm>
            <a:off x="419952" y="1770197"/>
            <a:ext cx="3439649" cy="325353"/>
          </a:xfrm>
          <a:prstGeom prst="roundRect">
            <a:avLst>
              <a:gd name="adj" fmla="val 36979"/>
            </a:avLst>
          </a:prstGeom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tIns="36000" bIns="108000" rtlCol="0" anchor="ctr"/>
          <a:lstStyle/>
          <a:p>
            <a:pPr algn="r"/>
            <a:r>
              <a:rPr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もやすごみ・生ごみ・あきかん</a:t>
            </a:r>
            <a:endParaRPr lang="en-US" altLang="ja-JP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140508" y="1587990"/>
            <a:ext cx="711398" cy="659643"/>
          </a:xfrm>
          <a:prstGeom prst="roundRect">
            <a:avLst>
              <a:gd name="adj" fmla="val 26042"/>
            </a:avLst>
          </a:prstGeom>
          <a:solidFill>
            <a:schemeClr val="accent2"/>
          </a:solidFill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tIns="36000" bIns="108000" rtlCol="0" anchor="ctr"/>
          <a:lstStyle/>
          <a:p>
            <a:pPr algn="ctr"/>
            <a:r>
              <a:rPr kumimoji="1" lang="ja-JP" altLang="en-US" sz="2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月</a:t>
            </a:r>
          </a:p>
        </p:txBody>
      </p:sp>
      <p:pic>
        <p:nvPicPr>
          <p:cNvPr id="36" name="図 35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123463" y="2951405"/>
            <a:ext cx="659058" cy="413861"/>
          </a:xfrm>
          <a:prstGeom prst="rect">
            <a:avLst/>
          </a:prstGeom>
        </p:spPr>
      </p:pic>
      <p:pic>
        <p:nvPicPr>
          <p:cNvPr id="41" name="図 40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104817" y="2926336"/>
            <a:ext cx="503848" cy="478464"/>
          </a:xfrm>
          <a:prstGeom prst="rect">
            <a:avLst/>
          </a:prstGeom>
        </p:spPr>
      </p:pic>
      <p:pic>
        <p:nvPicPr>
          <p:cNvPr id="46" name="図 45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537711" y="2923236"/>
            <a:ext cx="648155" cy="440337"/>
          </a:xfrm>
          <a:prstGeom prst="rect">
            <a:avLst/>
          </a:prstGeom>
        </p:spPr>
      </p:pic>
      <p:sp>
        <p:nvSpPr>
          <p:cNvPr id="48" name="正方形/長方形 47"/>
          <p:cNvSpPr/>
          <p:nvPr/>
        </p:nvSpPr>
        <p:spPr>
          <a:xfrm>
            <a:off x="5696159" y="2360513"/>
            <a:ext cx="2161041" cy="46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rgbClr val="00B05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アルミ缶と</a:t>
            </a:r>
            <a:endParaRPr lang="en-US" altLang="ja-JP" sz="1600" dirty="0">
              <a:solidFill>
                <a:srgbClr val="00B05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lang="ja-JP" altLang="en-US" sz="1600" dirty="0">
                <a:solidFill>
                  <a:srgbClr val="00B05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スチール缶は分ける</a:t>
            </a:r>
            <a:endParaRPr kumimoji="1" lang="ja-JP" altLang="en-US" sz="1600" dirty="0">
              <a:solidFill>
                <a:srgbClr val="00B05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7780445" y="2581884"/>
            <a:ext cx="1710021" cy="6832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缶をつぶさないで！！</a:t>
            </a:r>
            <a:endParaRPr lang="en-US" altLang="ja-JP" sz="800" dirty="0">
              <a:solidFill>
                <a:srgbClr val="FF0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lang="ja-JP" altLang="en-US" sz="800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つぶれた缶はプレス機にかけても、</a:t>
            </a:r>
            <a:endParaRPr lang="en-US" altLang="ja-JP" sz="800" dirty="0">
              <a:solidFill>
                <a:srgbClr val="FF0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kumimoji="1" lang="ja-JP" altLang="en-US" sz="800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まとまらずバラ</a:t>
            </a:r>
            <a:r>
              <a:rPr kumimoji="1" lang="ja-JP" altLang="en-US" sz="800" dirty="0" err="1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けて</a:t>
            </a:r>
            <a:r>
              <a:rPr kumimoji="1" lang="ja-JP" altLang="en-US" sz="800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しまい</a:t>
            </a:r>
            <a:endParaRPr kumimoji="1" lang="en-US" altLang="ja-JP" sz="800" dirty="0">
              <a:solidFill>
                <a:srgbClr val="FF0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kumimoji="1" lang="ja-JP" altLang="en-US" sz="800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リサイクル搬出に支障がでます。</a:t>
            </a:r>
          </a:p>
        </p:txBody>
      </p:sp>
      <p:sp>
        <p:nvSpPr>
          <p:cNvPr id="56" name="角丸四角形 55"/>
          <p:cNvSpPr/>
          <p:nvPr/>
        </p:nvSpPr>
        <p:spPr>
          <a:xfrm>
            <a:off x="5869759" y="2009347"/>
            <a:ext cx="1511195" cy="289796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ja-JP" altLang="en-US" sz="1100" dirty="0">
                <a:ln w="3175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あ き か ん</a:t>
            </a:r>
            <a:endParaRPr kumimoji="1" lang="ja-JP" altLang="en-US" sz="1100" dirty="0">
              <a:ln w="3175"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51" name="図 50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5913028" y="4292526"/>
            <a:ext cx="484549" cy="495600"/>
          </a:xfrm>
          <a:prstGeom prst="rect">
            <a:avLst/>
          </a:prstGeom>
        </p:spPr>
      </p:pic>
      <p:pic>
        <p:nvPicPr>
          <p:cNvPr id="52" name="図 51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7931966" y="4302809"/>
            <a:ext cx="414133" cy="440182"/>
          </a:xfrm>
          <a:prstGeom prst="rect">
            <a:avLst/>
          </a:prstGeom>
        </p:spPr>
      </p:pic>
      <p:sp>
        <p:nvSpPr>
          <p:cNvPr id="87" name="角丸四角形 86"/>
          <p:cNvSpPr/>
          <p:nvPr/>
        </p:nvSpPr>
        <p:spPr>
          <a:xfrm>
            <a:off x="5823546" y="3986992"/>
            <a:ext cx="1346842" cy="237999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ja-JP" altLang="en-US" sz="1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ペットボトル</a:t>
            </a:r>
            <a:endParaRPr kumimoji="1" lang="ja-JP" altLang="en-US" sz="1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89" name="角丸四角形 88"/>
          <p:cNvSpPr/>
          <p:nvPr/>
        </p:nvSpPr>
        <p:spPr>
          <a:xfrm>
            <a:off x="7830950" y="3994528"/>
            <a:ext cx="1282307" cy="244224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ja-JP" altLang="en-US" sz="1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あきびん</a:t>
            </a:r>
            <a:endParaRPr kumimoji="1" lang="ja-JP" altLang="en-US" sz="1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90" name="正方形/長方形 89"/>
          <p:cNvSpPr/>
          <p:nvPr/>
        </p:nvSpPr>
        <p:spPr>
          <a:xfrm>
            <a:off x="6368279" y="4368977"/>
            <a:ext cx="909805" cy="2670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50" dirty="0">
                <a:solidFill>
                  <a:srgbClr val="00B05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キャップとラベルは</a:t>
            </a:r>
            <a:endParaRPr lang="en-US" altLang="ja-JP" sz="1050" dirty="0">
              <a:solidFill>
                <a:srgbClr val="00B05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lang="ja-JP" altLang="en-US" sz="1050" dirty="0">
                <a:solidFill>
                  <a:srgbClr val="00B05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必ず外す</a:t>
            </a:r>
            <a:endParaRPr lang="en-US" altLang="ja-JP" sz="1050" dirty="0">
              <a:solidFill>
                <a:srgbClr val="00B05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91" name="正方形/長方形 90"/>
          <p:cNvSpPr/>
          <p:nvPr/>
        </p:nvSpPr>
        <p:spPr>
          <a:xfrm>
            <a:off x="8317921" y="4417403"/>
            <a:ext cx="1033878" cy="2670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50" dirty="0">
                <a:solidFill>
                  <a:srgbClr val="00B05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ふたは外して</a:t>
            </a:r>
            <a:endParaRPr lang="en-US" altLang="ja-JP" sz="1050" dirty="0">
              <a:solidFill>
                <a:srgbClr val="00B05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lang="ja-JP" altLang="en-US" sz="1050" dirty="0">
                <a:solidFill>
                  <a:srgbClr val="00B05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適切に分別</a:t>
            </a:r>
            <a:endParaRPr lang="en-US" altLang="ja-JP" sz="1050" dirty="0">
              <a:solidFill>
                <a:srgbClr val="00B05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19" name="角丸四角形 118"/>
          <p:cNvSpPr/>
          <p:nvPr/>
        </p:nvSpPr>
        <p:spPr>
          <a:xfrm>
            <a:off x="8372256" y="6027784"/>
            <a:ext cx="996997" cy="380056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ja-JP" altLang="en-US" sz="10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発泡</a:t>
            </a:r>
            <a:endParaRPr lang="en-US" altLang="ja-JP" sz="105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10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スチロール</a:t>
            </a:r>
            <a:endParaRPr kumimoji="1" lang="ja-JP" altLang="en-US" sz="105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83" name="図 82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1024021" y="8401556"/>
            <a:ext cx="428585" cy="428796"/>
          </a:xfrm>
          <a:prstGeom prst="rect">
            <a:avLst/>
          </a:prstGeom>
        </p:spPr>
      </p:pic>
      <p:sp>
        <p:nvSpPr>
          <p:cNvPr id="131" name="正方形/長方形 130"/>
          <p:cNvSpPr/>
          <p:nvPr/>
        </p:nvSpPr>
        <p:spPr>
          <a:xfrm>
            <a:off x="434811" y="8356695"/>
            <a:ext cx="838200" cy="1169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" dirty="0">
                <a:solidFill>
                  <a:schemeClr val="tx1"/>
                </a:solidFill>
              </a:rPr>
              <a:t>小型家電</a:t>
            </a:r>
            <a:endParaRPr lang="en-US" altLang="ja-JP" sz="800" dirty="0">
              <a:solidFill>
                <a:schemeClr val="tx1"/>
              </a:solidFill>
            </a:endParaRPr>
          </a:p>
        </p:txBody>
      </p:sp>
      <p:sp>
        <p:nvSpPr>
          <p:cNvPr id="132" name="正方形/長方形 131"/>
          <p:cNvSpPr/>
          <p:nvPr/>
        </p:nvSpPr>
        <p:spPr>
          <a:xfrm>
            <a:off x="1582890" y="8355156"/>
            <a:ext cx="276284" cy="1680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" dirty="0">
                <a:solidFill>
                  <a:schemeClr val="tx1"/>
                </a:solidFill>
              </a:rPr>
              <a:t>傘</a:t>
            </a:r>
            <a:endParaRPr lang="en-US" altLang="ja-JP" sz="800" dirty="0">
              <a:solidFill>
                <a:schemeClr val="tx1"/>
              </a:solidFill>
            </a:endParaRPr>
          </a:p>
        </p:txBody>
      </p:sp>
      <p:sp>
        <p:nvSpPr>
          <p:cNvPr id="133" name="正方形/長方形 132"/>
          <p:cNvSpPr/>
          <p:nvPr/>
        </p:nvSpPr>
        <p:spPr>
          <a:xfrm>
            <a:off x="721637" y="8852278"/>
            <a:ext cx="1036314" cy="1440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" dirty="0">
                <a:solidFill>
                  <a:schemeClr val="tx1"/>
                </a:solidFill>
              </a:rPr>
              <a:t>なべ・フライパン類</a:t>
            </a:r>
            <a:endParaRPr lang="en-US" altLang="ja-JP" sz="800" dirty="0">
              <a:solidFill>
                <a:schemeClr val="tx1"/>
              </a:solidFill>
            </a:endParaRPr>
          </a:p>
        </p:txBody>
      </p:sp>
      <p:pic>
        <p:nvPicPr>
          <p:cNvPr id="1024" name="図 1023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8181" y="8460860"/>
            <a:ext cx="261551" cy="369492"/>
          </a:xfrm>
          <a:prstGeom prst="rect">
            <a:avLst/>
          </a:prstGeom>
        </p:spPr>
      </p:pic>
      <p:sp>
        <p:nvSpPr>
          <p:cNvPr id="136" name="正方形/長方形 135"/>
          <p:cNvSpPr/>
          <p:nvPr/>
        </p:nvSpPr>
        <p:spPr>
          <a:xfrm>
            <a:off x="1791361" y="8851757"/>
            <a:ext cx="696829" cy="1543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" dirty="0">
                <a:solidFill>
                  <a:schemeClr val="tx1"/>
                </a:solidFill>
              </a:rPr>
              <a:t>ガラス製品</a:t>
            </a:r>
            <a:endParaRPr lang="en-US" altLang="ja-JP" sz="800" dirty="0">
              <a:solidFill>
                <a:schemeClr val="tx1"/>
              </a:solidFill>
            </a:endParaRPr>
          </a:p>
        </p:txBody>
      </p:sp>
      <p:sp>
        <p:nvSpPr>
          <p:cNvPr id="137" name="正方形/長方形 136"/>
          <p:cNvSpPr/>
          <p:nvPr/>
        </p:nvSpPr>
        <p:spPr>
          <a:xfrm>
            <a:off x="2204948" y="8355379"/>
            <a:ext cx="505016" cy="881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" dirty="0">
                <a:solidFill>
                  <a:schemeClr val="tx1"/>
                </a:solidFill>
              </a:rPr>
              <a:t>陶器類</a:t>
            </a:r>
            <a:endParaRPr lang="en-US" altLang="ja-JP" sz="800" dirty="0">
              <a:solidFill>
                <a:schemeClr val="tx1"/>
              </a:solidFill>
            </a:endParaRPr>
          </a:p>
        </p:txBody>
      </p:sp>
      <p:sp>
        <p:nvSpPr>
          <p:cNvPr id="156" name="角丸四角形 155"/>
          <p:cNvSpPr/>
          <p:nvPr/>
        </p:nvSpPr>
        <p:spPr>
          <a:xfrm>
            <a:off x="2032578" y="11446859"/>
            <a:ext cx="1735126" cy="309782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ja-JP" altLang="en-US" sz="1400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事業者の皆様へ</a:t>
            </a:r>
            <a:endParaRPr lang="ja-JP" altLang="en-US" sz="1400" dirty="0">
              <a:solidFill>
                <a:prstClr val="black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8738116" y="6565437"/>
            <a:ext cx="633164" cy="498960"/>
          </a:xfrm>
          <a:prstGeom prst="rect">
            <a:avLst/>
          </a:prstGeom>
        </p:spPr>
      </p:pic>
      <p:sp>
        <p:nvSpPr>
          <p:cNvPr id="110" name="角丸四角形 109"/>
          <p:cNvSpPr/>
          <p:nvPr/>
        </p:nvSpPr>
        <p:spPr>
          <a:xfrm>
            <a:off x="6394258" y="6010497"/>
            <a:ext cx="877523" cy="263022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ja-JP" altLang="en-US" sz="1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紙　類</a:t>
            </a:r>
            <a:endParaRPr kumimoji="1" lang="ja-JP" altLang="en-US" sz="1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16" name="正方形/長方形 115"/>
          <p:cNvSpPr/>
          <p:nvPr/>
        </p:nvSpPr>
        <p:spPr>
          <a:xfrm>
            <a:off x="5864362" y="6590457"/>
            <a:ext cx="546979" cy="1449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" dirty="0">
                <a:solidFill>
                  <a:schemeClr val="tx1"/>
                </a:solidFill>
              </a:rPr>
              <a:t>雑がみ</a:t>
            </a:r>
            <a:endParaRPr lang="en-US" altLang="ja-JP" sz="800" dirty="0">
              <a:solidFill>
                <a:schemeClr val="tx1"/>
              </a:solidFill>
            </a:endParaRPr>
          </a:p>
        </p:txBody>
      </p:sp>
      <p:sp>
        <p:nvSpPr>
          <p:cNvPr id="117" name="正方形/長方形 116"/>
          <p:cNvSpPr/>
          <p:nvPr/>
        </p:nvSpPr>
        <p:spPr>
          <a:xfrm>
            <a:off x="6391526" y="6775443"/>
            <a:ext cx="546979" cy="1449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" dirty="0">
                <a:solidFill>
                  <a:schemeClr val="tx1"/>
                </a:solidFill>
              </a:rPr>
              <a:t>本・雑誌</a:t>
            </a:r>
            <a:endParaRPr lang="en-US" altLang="ja-JP" sz="800" dirty="0">
              <a:solidFill>
                <a:schemeClr val="tx1"/>
              </a:solidFill>
            </a:endParaRPr>
          </a:p>
        </p:txBody>
      </p:sp>
      <p:sp>
        <p:nvSpPr>
          <p:cNvPr id="128" name="正方形/長方形 127"/>
          <p:cNvSpPr/>
          <p:nvPr/>
        </p:nvSpPr>
        <p:spPr>
          <a:xfrm>
            <a:off x="6841365" y="6659358"/>
            <a:ext cx="546979" cy="1449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" dirty="0">
                <a:solidFill>
                  <a:schemeClr val="tx1"/>
                </a:solidFill>
              </a:rPr>
              <a:t>新聞紙</a:t>
            </a:r>
            <a:endParaRPr lang="en-US" altLang="ja-JP" sz="800" dirty="0">
              <a:solidFill>
                <a:schemeClr val="tx1"/>
              </a:solidFill>
            </a:endParaRPr>
          </a:p>
        </p:txBody>
      </p:sp>
      <p:sp>
        <p:nvSpPr>
          <p:cNvPr id="129" name="正方形/長方形 128"/>
          <p:cNvSpPr/>
          <p:nvPr/>
        </p:nvSpPr>
        <p:spPr>
          <a:xfrm>
            <a:off x="7247306" y="6732991"/>
            <a:ext cx="674969" cy="1368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" dirty="0">
                <a:solidFill>
                  <a:schemeClr val="tx1"/>
                </a:solidFill>
              </a:rPr>
              <a:t>ダンボール</a:t>
            </a:r>
            <a:endParaRPr lang="en-US" altLang="ja-JP" sz="800" dirty="0">
              <a:solidFill>
                <a:schemeClr val="tx1"/>
              </a:solidFill>
            </a:endParaRPr>
          </a:p>
        </p:txBody>
      </p:sp>
      <p:sp>
        <p:nvSpPr>
          <p:cNvPr id="130" name="正方形/長方形 129"/>
          <p:cNvSpPr/>
          <p:nvPr/>
        </p:nvSpPr>
        <p:spPr>
          <a:xfrm>
            <a:off x="7748189" y="6365753"/>
            <a:ext cx="546979" cy="1449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" dirty="0">
                <a:solidFill>
                  <a:schemeClr val="tx1"/>
                </a:solidFill>
              </a:rPr>
              <a:t>紙パック</a:t>
            </a:r>
            <a:endParaRPr lang="en-US" altLang="ja-JP" sz="800" dirty="0">
              <a:solidFill>
                <a:schemeClr val="tx1"/>
              </a:solidFill>
            </a:endParaRPr>
          </a:p>
        </p:txBody>
      </p:sp>
      <p:sp>
        <p:nvSpPr>
          <p:cNvPr id="134" name="角丸四角形 133"/>
          <p:cNvSpPr/>
          <p:nvPr/>
        </p:nvSpPr>
        <p:spPr>
          <a:xfrm>
            <a:off x="5594290" y="6926560"/>
            <a:ext cx="2605219" cy="348519"/>
          </a:xfrm>
          <a:prstGeom prst="roundRect">
            <a:avLst/>
          </a:prstGeom>
          <a:noFill/>
          <a:ln w="3492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5" name="正方形/長方形 134"/>
          <p:cNvSpPr/>
          <p:nvPr/>
        </p:nvSpPr>
        <p:spPr>
          <a:xfrm>
            <a:off x="5624865" y="6962242"/>
            <a:ext cx="2574644" cy="4016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水にぬれるとリサイクルできなくなってしまいます。</a:t>
            </a:r>
            <a:endParaRPr kumimoji="1" lang="en-US" altLang="ja-JP" sz="800" dirty="0">
              <a:solidFill>
                <a:srgbClr val="FF0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77" name="正方形/長方形 176"/>
          <p:cNvSpPr/>
          <p:nvPr/>
        </p:nvSpPr>
        <p:spPr>
          <a:xfrm>
            <a:off x="5923517" y="6912833"/>
            <a:ext cx="1946764" cy="199914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おねがい</a:t>
            </a:r>
            <a:r>
              <a:rPr lang="en-US" altLang="ja-JP" sz="800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   </a:t>
            </a:r>
            <a:r>
              <a:rPr lang="ja-JP" altLang="en-US" sz="800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雨天時には出さないで！！</a:t>
            </a:r>
            <a:endParaRPr kumimoji="1" lang="en-US" altLang="ja-JP" sz="800" dirty="0">
              <a:solidFill>
                <a:srgbClr val="FF0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pic>
        <p:nvPicPr>
          <p:cNvPr id="180" name="図 179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6004" y="7864618"/>
            <a:ext cx="528614" cy="528614"/>
          </a:xfrm>
          <a:prstGeom prst="rect">
            <a:avLst/>
          </a:prstGeom>
        </p:spPr>
      </p:pic>
      <p:pic>
        <p:nvPicPr>
          <p:cNvPr id="181" name="図 180"/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4124663" y="7935069"/>
            <a:ext cx="530411" cy="401211"/>
          </a:xfrm>
          <a:prstGeom prst="rect">
            <a:avLst/>
          </a:prstGeom>
        </p:spPr>
      </p:pic>
      <p:pic>
        <p:nvPicPr>
          <p:cNvPr id="182" name="図 181"/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883248" y="8011240"/>
            <a:ext cx="309393" cy="309393"/>
          </a:xfrm>
          <a:prstGeom prst="rect">
            <a:avLst/>
          </a:prstGeom>
        </p:spPr>
      </p:pic>
      <p:pic>
        <p:nvPicPr>
          <p:cNvPr id="184" name="図 183"/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5552726" y="7925829"/>
            <a:ext cx="478436" cy="453479"/>
          </a:xfrm>
          <a:prstGeom prst="rect">
            <a:avLst/>
          </a:prstGeom>
        </p:spPr>
      </p:pic>
      <p:pic>
        <p:nvPicPr>
          <p:cNvPr id="185" name="図 184"/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6550170" y="7897630"/>
            <a:ext cx="431865" cy="435120"/>
          </a:xfrm>
          <a:prstGeom prst="rect">
            <a:avLst/>
          </a:prstGeom>
        </p:spPr>
      </p:pic>
      <p:pic>
        <p:nvPicPr>
          <p:cNvPr id="187" name="図 186"/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3934892" y="7975301"/>
            <a:ext cx="160957" cy="332289"/>
          </a:xfrm>
          <a:prstGeom prst="rect">
            <a:avLst/>
          </a:prstGeom>
        </p:spPr>
      </p:pic>
      <p:pic>
        <p:nvPicPr>
          <p:cNvPr id="183" name="図 182"/>
          <p:cNvPicPr>
            <a:picLocks noChangeAspect="1"/>
          </p:cNvPicPr>
          <p:nvPr/>
        </p:nvPicPr>
        <p:blipFill rotWithShape="1"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389" b="1029"/>
          <a:stretch/>
        </p:blipFill>
        <p:spPr>
          <a:xfrm>
            <a:off x="4782249" y="7879833"/>
            <a:ext cx="316875" cy="316600"/>
          </a:xfrm>
          <a:prstGeom prst="rect">
            <a:avLst/>
          </a:prstGeom>
        </p:spPr>
      </p:pic>
      <p:sp>
        <p:nvSpPr>
          <p:cNvPr id="188" name="正方形/長方形 187"/>
          <p:cNvSpPr/>
          <p:nvPr/>
        </p:nvSpPr>
        <p:spPr>
          <a:xfrm>
            <a:off x="3652365" y="8366862"/>
            <a:ext cx="973575" cy="156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" dirty="0">
                <a:solidFill>
                  <a:schemeClr val="tx1"/>
                </a:solidFill>
              </a:rPr>
              <a:t>蛍光灯・電球類</a:t>
            </a:r>
            <a:endParaRPr lang="en-US" altLang="ja-JP" sz="800" dirty="0">
              <a:solidFill>
                <a:schemeClr val="tx1"/>
              </a:solidFill>
            </a:endParaRPr>
          </a:p>
        </p:txBody>
      </p:sp>
      <p:pic>
        <p:nvPicPr>
          <p:cNvPr id="189" name="図 188"/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5266960" y="7957860"/>
            <a:ext cx="160957" cy="332289"/>
          </a:xfrm>
          <a:prstGeom prst="rect">
            <a:avLst/>
          </a:prstGeom>
        </p:spPr>
      </p:pic>
      <p:sp>
        <p:nvSpPr>
          <p:cNvPr id="190" name="正方形/長方形 189"/>
          <p:cNvSpPr/>
          <p:nvPr/>
        </p:nvSpPr>
        <p:spPr>
          <a:xfrm>
            <a:off x="5080217" y="8366282"/>
            <a:ext cx="973575" cy="156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" dirty="0">
                <a:solidFill>
                  <a:schemeClr val="tx1"/>
                </a:solidFill>
              </a:rPr>
              <a:t>体温計・温度計類</a:t>
            </a:r>
            <a:endParaRPr lang="en-US" altLang="ja-JP" sz="800" dirty="0">
              <a:solidFill>
                <a:schemeClr val="tx1"/>
              </a:solidFill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4198072" y="8152569"/>
            <a:ext cx="405451" cy="11517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500" dirty="0">
                <a:solidFill>
                  <a:srgbClr val="FF0000"/>
                </a:solidFill>
              </a:rPr>
              <a:t>蛍光灯</a:t>
            </a:r>
          </a:p>
        </p:txBody>
      </p:sp>
      <p:sp>
        <p:nvSpPr>
          <p:cNvPr id="194" name="正方形/長方形 193"/>
          <p:cNvSpPr/>
          <p:nvPr/>
        </p:nvSpPr>
        <p:spPr>
          <a:xfrm>
            <a:off x="5600283" y="8037134"/>
            <a:ext cx="383059" cy="10543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500" dirty="0">
                <a:solidFill>
                  <a:srgbClr val="FF0000"/>
                </a:solidFill>
              </a:rPr>
              <a:t>体温計</a:t>
            </a:r>
          </a:p>
        </p:txBody>
      </p:sp>
      <p:pic>
        <p:nvPicPr>
          <p:cNvPr id="198" name="図 197"/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7004615" y="7909914"/>
            <a:ext cx="160957" cy="332289"/>
          </a:xfrm>
          <a:prstGeom prst="rect">
            <a:avLst/>
          </a:prstGeom>
        </p:spPr>
      </p:pic>
      <p:sp>
        <p:nvSpPr>
          <p:cNvPr id="199" name="正方形/長方形 198"/>
          <p:cNvSpPr/>
          <p:nvPr/>
        </p:nvSpPr>
        <p:spPr>
          <a:xfrm>
            <a:off x="6565521" y="8386504"/>
            <a:ext cx="1115883" cy="156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" dirty="0">
                <a:solidFill>
                  <a:schemeClr val="tx1"/>
                </a:solidFill>
              </a:rPr>
              <a:t>乾電池・ボタン電池類</a:t>
            </a:r>
            <a:endParaRPr lang="en-US" altLang="ja-JP" sz="800" dirty="0">
              <a:solidFill>
                <a:schemeClr val="tx1"/>
              </a:solidFill>
            </a:endParaRPr>
          </a:p>
        </p:txBody>
      </p:sp>
      <p:sp>
        <p:nvSpPr>
          <p:cNvPr id="200" name="角丸四角形 199"/>
          <p:cNvSpPr/>
          <p:nvPr/>
        </p:nvSpPr>
        <p:spPr>
          <a:xfrm>
            <a:off x="2889298" y="8460511"/>
            <a:ext cx="3184779" cy="36613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b"/>
          <a:lstStyle/>
          <a:p>
            <a:pPr algn="ctr"/>
            <a:r>
              <a:rPr lang="ja-JP" altLang="en-US" sz="105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割れないように箱等に入れ、</a:t>
            </a:r>
            <a:r>
              <a:rPr lang="en-US" altLang="ja-JP" sz="105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『</a:t>
            </a:r>
            <a:r>
              <a:rPr lang="ja-JP" altLang="en-US" sz="105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蛍光灯</a:t>
            </a:r>
            <a:r>
              <a:rPr lang="en-US" altLang="ja-JP" sz="105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』</a:t>
            </a:r>
            <a:r>
              <a:rPr lang="ja-JP" altLang="en-US" sz="105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などと表示</a:t>
            </a:r>
            <a:endParaRPr kumimoji="1" lang="ja-JP" altLang="en-US" sz="105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02" name="角丸四角形 201"/>
          <p:cNvSpPr/>
          <p:nvPr/>
        </p:nvSpPr>
        <p:spPr>
          <a:xfrm>
            <a:off x="6231197" y="8758023"/>
            <a:ext cx="1707792" cy="20277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b"/>
          <a:lstStyle/>
          <a:p>
            <a:pPr algn="ctr"/>
            <a:r>
              <a:rPr lang="ja-JP" altLang="en-US" sz="1050" spc="1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早見表を確認して種類別に分けてください。</a:t>
            </a:r>
            <a:endParaRPr lang="en-US" altLang="ja-JP" sz="1050" spc="1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203" name="図 202"/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9010868" y="7806298"/>
            <a:ext cx="378184" cy="358456"/>
          </a:xfrm>
          <a:prstGeom prst="rect">
            <a:avLst/>
          </a:prstGeom>
        </p:spPr>
      </p:pic>
      <p:pic>
        <p:nvPicPr>
          <p:cNvPr id="204" name="図 203"/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8842928" y="7854411"/>
            <a:ext cx="160957" cy="332289"/>
          </a:xfrm>
          <a:prstGeom prst="rect">
            <a:avLst/>
          </a:prstGeom>
        </p:spPr>
      </p:pic>
      <p:sp>
        <p:nvSpPr>
          <p:cNvPr id="205" name="正方形/長方形 204"/>
          <p:cNvSpPr/>
          <p:nvPr/>
        </p:nvSpPr>
        <p:spPr>
          <a:xfrm>
            <a:off x="9020370" y="7915344"/>
            <a:ext cx="379854" cy="6943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500" dirty="0">
                <a:solidFill>
                  <a:srgbClr val="FF0000"/>
                </a:solidFill>
              </a:rPr>
              <a:t>キケン</a:t>
            </a:r>
            <a:endParaRPr kumimoji="1" lang="ja-JP" altLang="en-US" sz="500" dirty="0">
              <a:solidFill>
                <a:srgbClr val="FF0000"/>
              </a:solidFill>
            </a:endParaRPr>
          </a:p>
        </p:txBody>
      </p:sp>
      <p:sp>
        <p:nvSpPr>
          <p:cNvPr id="207" name="正方形/長方形 206"/>
          <p:cNvSpPr/>
          <p:nvPr/>
        </p:nvSpPr>
        <p:spPr>
          <a:xfrm>
            <a:off x="8285867" y="8256231"/>
            <a:ext cx="1115883" cy="156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" dirty="0">
                <a:solidFill>
                  <a:schemeClr val="tx1"/>
                </a:solidFill>
              </a:rPr>
              <a:t>割れたガラス等</a:t>
            </a:r>
            <a:endParaRPr lang="en-US" altLang="ja-JP" sz="800" dirty="0">
              <a:solidFill>
                <a:schemeClr val="tx1"/>
              </a:solidFill>
            </a:endParaRPr>
          </a:p>
        </p:txBody>
      </p:sp>
      <p:sp>
        <p:nvSpPr>
          <p:cNvPr id="208" name="角丸四角形 207"/>
          <p:cNvSpPr/>
          <p:nvPr/>
        </p:nvSpPr>
        <p:spPr>
          <a:xfrm>
            <a:off x="7981744" y="8742894"/>
            <a:ext cx="1457792" cy="20602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b"/>
          <a:lstStyle/>
          <a:p>
            <a:pPr algn="ctr"/>
            <a:r>
              <a:rPr lang="ja-JP" altLang="en-US" sz="105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箱等に入れ</a:t>
            </a:r>
            <a:endParaRPr lang="en-US" altLang="ja-JP" sz="105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105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『</a:t>
            </a:r>
            <a:r>
              <a:rPr lang="ja-JP" altLang="en-US" sz="105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キケン</a:t>
            </a:r>
            <a:r>
              <a:rPr lang="en-US" altLang="ja-JP" sz="105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』</a:t>
            </a:r>
            <a:r>
              <a:rPr lang="ja-JP" altLang="en-US" sz="105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と表示</a:t>
            </a:r>
            <a:endParaRPr kumimoji="1" lang="ja-JP" altLang="en-US" sz="105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09" name="角丸四角形 208"/>
          <p:cNvSpPr/>
          <p:nvPr/>
        </p:nvSpPr>
        <p:spPr>
          <a:xfrm>
            <a:off x="7765687" y="2014344"/>
            <a:ext cx="1617664" cy="1408365"/>
          </a:xfrm>
          <a:prstGeom prst="roundRect">
            <a:avLst/>
          </a:prstGeom>
          <a:noFill/>
          <a:ln w="3492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0" name="正方形/長方形 209"/>
          <p:cNvSpPr/>
          <p:nvPr/>
        </p:nvSpPr>
        <p:spPr>
          <a:xfrm>
            <a:off x="7794099" y="2288906"/>
            <a:ext cx="1520386" cy="229814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タバコは入れないで！</a:t>
            </a:r>
            <a:endParaRPr lang="en-US" altLang="ja-JP" sz="800" dirty="0">
              <a:solidFill>
                <a:srgbClr val="FF0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lang="ja-JP" altLang="en-US" sz="800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中身は取り除き</a:t>
            </a:r>
            <a:r>
              <a:rPr kumimoji="1" lang="ja-JP" altLang="en-US" sz="800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軽く水洗いをして</a:t>
            </a:r>
            <a:r>
              <a:rPr lang="ja-JP" altLang="en-US" sz="800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出してください。</a:t>
            </a:r>
            <a:endParaRPr kumimoji="1" lang="en-US" altLang="ja-JP" sz="800" dirty="0">
              <a:solidFill>
                <a:srgbClr val="FF0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11" name="角丸四角形 210"/>
          <p:cNvSpPr/>
          <p:nvPr/>
        </p:nvSpPr>
        <p:spPr>
          <a:xfrm>
            <a:off x="5831347" y="4857747"/>
            <a:ext cx="3289540" cy="448581"/>
          </a:xfrm>
          <a:prstGeom prst="roundRect">
            <a:avLst/>
          </a:prstGeom>
          <a:solidFill>
            <a:schemeClr val="bg1"/>
          </a:solidFill>
          <a:ln w="3492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2" name="正方形/長方形 211"/>
          <p:cNvSpPr/>
          <p:nvPr/>
        </p:nvSpPr>
        <p:spPr>
          <a:xfrm>
            <a:off x="5908485" y="4980923"/>
            <a:ext cx="3204772" cy="159056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たばこなどの異物が</a:t>
            </a:r>
            <a:r>
              <a:rPr lang="ja-JP" altLang="en-US" sz="900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入っていると</a:t>
            </a:r>
            <a:r>
              <a:rPr kumimoji="1" lang="ja-JP" altLang="en-US" sz="900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リサイクルができません</a:t>
            </a:r>
            <a:endParaRPr kumimoji="1" lang="en-US" altLang="ja-JP" sz="900" dirty="0">
              <a:solidFill>
                <a:srgbClr val="FF0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lang="ja-JP" altLang="en-US" sz="900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中身は取り除き</a:t>
            </a:r>
            <a:r>
              <a:rPr kumimoji="1" lang="ja-JP" altLang="en-US" sz="900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軽く水洗いをして</a:t>
            </a:r>
            <a:r>
              <a:rPr lang="ja-JP" altLang="en-US" sz="900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出してください。</a:t>
            </a:r>
            <a:endParaRPr kumimoji="1" lang="en-US" altLang="ja-JP" sz="900" dirty="0">
              <a:solidFill>
                <a:srgbClr val="FF0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18" name="角丸四角形 217"/>
          <p:cNvSpPr/>
          <p:nvPr/>
        </p:nvSpPr>
        <p:spPr>
          <a:xfrm>
            <a:off x="8263099" y="62031"/>
            <a:ext cx="1309521" cy="559010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ja-JP" altLang="en-US" sz="1600" dirty="0">
                <a:ln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座間味村</a:t>
            </a:r>
            <a:endParaRPr lang="ja-JP" altLang="en-US" sz="1600" dirty="0">
              <a:ln>
                <a:solidFill>
                  <a:schemeClr val="tx1"/>
                </a:solidFill>
              </a:ln>
              <a:solidFill>
                <a:prstClr val="black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57" name="角丸四角形 256"/>
          <p:cNvSpPr/>
          <p:nvPr/>
        </p:nvSpPr>
        <p:spPr>
          <a:xfrm>
            <a:off x="5406275" y="750051"/>
            <a:ext cx="4095642" cy="925376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4800000" scaled="0"/>
            <a:tileRect/>
          </a:gra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58" name="図 6" descr="イラスト"/>
          <p:cNvPicPr preferRelativeResize="0">
            <a:picLocks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101" y="2361636"/>
            <a:ext cx="597152" cy="3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9" name="図 258"/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1098325" y="2837771"/>
            <a:ext cx="679875" cy="452649"/>
          </a:xfrm>
          <a:prstGeom prst="rect">
            <a:avLst/>
          </a:prstGeom>
        </p:spPr>
      </p:pic>
      <p:pic>
        <p:nvPicPr>
          <p:cNvPr id="260" name="図 259"/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1781089" y="2361636"/>
            <a:ext cx="542840" cy="407212"/>
          </a:xfrm>
          <a:prstGeom prst="rect">
            <a:avLst/>
          </a:prstGeom>
        </p:spPr>
      </p:pic>
      <p:pic>
        <p:nvPicPr>
          <p:cNvPr id="261" name="図 260"/>
          <p:cNvPicPr>
            <a:picLocks noChangeAspect="1"/>
          </p:cNvPicPr>
          <p:nvPr/>
        </p:nvPicPr>
        <p:blipFill>
          <a:blip r:embed="rId30"/>
          <a:stretch>
            <a:fillRect/>
          </a:stretch>
        </p:blipFill>
        <p:spPr>
          <a:xfrm>
            <a:off x="2936099" y="2430455"/>
            <a:ext cx="518233" cy="361886"/>
          </a:xfrm>
          <a:prstGeom prst="rect">
            <a:avLst/>
          </a:prstGeom>
        </p:spPr>
      </p:pic>
      <p:pic>
        <p:nvPicPr>
          <p:cNvPr id="262" name="図 261"/>
          <p:cNvPicPr>
            <a:picLocks noChangeAspect="1"/>
          </p:cNvPicPr>
          <p:nvPr/>
        </p:nvPicPr>
        <p:blipFill>
          <a:blip r:embed="rId31"/>
          <a:stretch>
            <a:fillRect/>
          </a:stretch>
        </p:blipFill>
        <p:spPr>
          <a:xfrm>
            <a:off x="2348878" y="2720235"/>
            <a:ext cx="519242" cy="519498"/>
          </a:xfrm>
          <a:prstGeom prst="rect">
            <a:avLst/>
          </a:prstGeom>
        </p:spPr>
      </p:pic>
      <p:pic>
        <p:nvPicPr>
          <p:cNvPr id="263" name="図 262"/>
          <p:cNvPicPr>
            <a:picLocks noChangeAspect="1"/>
          </p:cNvPicPr>
          <p:nvPr/>
        </p:nvPicPr>
        <p:blipFill>
          <a:blip r:embed="rId32"/>
          <a:stretch>
            <a:fillRect/>
          </a:stretch>
        </p:blipFill>
        <p:spPr>
          <a:xfrm>
            <a:off x="3452176" y="2869485"/>
            <a:ext cx="629230" cy="423110"/>
          </a:xfrm>
          <a:prstGeom prst="rect">
            <a:avLst/>
          </a:prstGeom>
        </p:spPr>
      </p:pic>
      <p:sp>
        <p:nvSpPr>
          <p:cNvPr id="264" name="正方形/長方形 263"/>
          <p:cNvSpPr/>
          <p:nvPr/>
        </p:nvSpPr>
        <p:spPr>
          <a:xfrm>
            <a:off x="417120" y="2782991"/>
            <a:ext cx="838200" cy="1169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>
                <a:solidFill>
                  <a:schemeClr val="tx1"/>
                </a:solidFill>
              </a:rPr>
              <a:t>プラスチック類</a:t>
            </a:r>
          </a:p>
        </p:txBody>
      </p:sp>
      <p:sp>
        <p:nvSpPr>
          <p:cNvPr id="265" name="正方形/長方形 264"/>
          <p:cNvSpPr/>
          <p:nvPr/>
        </p:nvSpPr>
        <p:spPr>
          <a:xfrm>
            <a:off x="3522280" y="3294318"/>
            <a:ext cx="474875" cy="1216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" dirty="0">
                <a:solidFill>
                  <a:schemeClr val="tx1"/>
                </a:solidFill>
              </a:rPr>
              <a:t>布　類</a:t>
            </a:r>
            <a:endParaRPr lang="en-US" altLang="ja-JP" sz="800" dirty="0">
              <a:solidFill>
                <a:schemeClr val="tx1"/>
              </a:solidFill>
            </a:endParaRPr>
          </a:p>
        </p:txBody>
      </p:sp>
      <p:sp>
        <p:nvSpPr>
          <p:cNvPr id="266" name="正方形/長方形 265"/>
          <p:cNvSpPr/>
          <p:nvPr/>
        </p:nvSpPr>
        <p:spPr>
          <a:xfrm>
            <a:off x="1003207" y="3280832"/>
            <a:ext cx="838200" cy="1169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" dirty="0">
                <a:solidFill>
                  <a:schemeClr val="tx1"/>
                </a:solidFill>
              </a:rPr>
              <a:t>ＣＤ・ＤＶＤ</a:t>
            </a:r>
            <a:endParaRPr lang="en-US" altLang="ja-JP" sz="800" dirty="0">
              <a:solidFill>
                <a:schemeClr val="tx1"/>
              </a:solidFill>
            </a:endParaRPr>
          </a:p>
        </p:txBody>
      </p:sp>
      <p:sp>
        <p:nvSpPr>
          <p:cNvPr id="267" name="正方形/長方形 266"/>
          <p:cNvSpPr/>
          <p:nvPr/>
        </p:nvSpPr>
        <p:spPr>
          <a:xfrm>
            <a:off x="1587760" y="2782337"/>
            <a:ext cx="838200" cy="1169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" dirty="0">
                <a:solidFill>
                  <a:schemeClr val="tx1"/>
                </a:solidFill>
              </a:rPr>
              <a:t>ゴム製品類</a:t>
            </a:r>
            <a:endParaRPr lang="en-US" altLang="ja-JP" sz="800" dirty="0">
              <a:solidFill>
                <a:schemeClr val="tx1"/>
              </a:solidFill>
            </a:endParaRPr>
          </a:p>
        </p:txBody>
      </p:sp>
      <p:sp>
        <p:nvSpPr>
          <p:cNvPr id="268" name="正方形/長方形 267"/>
          <p:cNvSpPr/>
          <p:nvPr/>
        </p:nvSpPr>
        <p:spPr>
          <a:xfrm>
            <a:off x="2085801" y="3153758"/>
            <a:ext cx="1030425" cy="3654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ja-JP" altLang="en-US" sz="800" dirty="0">
                <a:solidFill>
                  <a:schemeClr val="tx1"/>
                </a:solidFill>
              </a:rPr>
              <a:t>紙おむつ</a:t>
            </a:r>
            <a:endParaRPr lang="en-US" altLang="ja-JP" sz="800" dirty="0">
              <a:solidFill>
                <a:schemeClr val="tx1"/>
              </a:solidFill>
            </a:endParaRPr>
          </a:p>
          <a:p>
            <a:r>
              <a:rPr lang="ja-JP" altLang="en-US" sz="800" dirty="0">
                <a:solidFill>
                  <a:srgbClr val="FF0000"/>
                </a:solidFill>
              </a:rPr>
              <a:t>汚物はトイレに流す</a:t>
            </a:r>
            <a:endParaRPr lang="en-US" altLang="ja-JP" sz="800" dirty="0">
              <a:solidFill>
                <a:srgbClr val="FF0000"/>
              </a:solidFill>
            </a:endParaRPr>
          </a:p>
        </p:txBody>
      </p:sp>
      <p:sp>
        <p:nvSpPr>
          <p:cNvPr id="269" name="正方形/長方形 268"/>
          <p:cNvSpPr/>
          <p:nvPr/>
        </p:nvSpPr>
        <p:spPr>
          <a:xfrm>
            <a:off x="2890696" y="2824230"/>
            <a:ext cx="572633" cy="767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" dirty="0">
                <a:solidFill>
                  <a:schemeClr val="tx1"/>
                </a:solidFill>
              </a:rPr>
              <a:t>紙くず類</a:t>
            </a:r>
            <a:endParaRPr lang="en-US" altLang="ja-JP" sz="800" dirty="0">
              <a:solidFill>
                <a:schemeClr val="tx1"/>
              </a:solidFill>
            </a:endParaRPr>
          </a:p>
        </p:txBody>
      </p:sp>
      <p:sp>
        <p:nvSpPr>
          <p:cNvPr id="270" name="角丸四角形 269"/>
          <p:cNvSpPr/>
          <p:nvPr/>
        </p:nvSpPr>
        <p:spPr>
          <a:xfrm>
            <a:off x="270274" y="2316779"/>
            <a:ext cx="243995" cy="1074596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r>
              <a:rPr lang="ja-JP" altLang="en-US" sz="11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指 定 ご み 袋</a:t>
            </a:r>
            <a:endParaRPr kumimoji="1" lang="ja-JP" altLang="en-US" sz="11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pic>
        <p:nvPicPr>
          <p:cNvPr id="272" name="図 9" descr="セキスイポリペールフタ付120LP120Bポリバケツ"/>
          <p:cNvPicPr>
            <a:picLocks noChangeAspect="1" noChangeArrowheads="1"/>
          </p:cNvPicPr>
          <p:nvPr/>
        </p:nvPicPr>
        <p:blipFill>
          <a:blip r:embed="rId3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0123" y="2309158"/>
            <a:ext cx="532002" cy="524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5" name="角丸四角形 274"/>
          <p:cNvSpPr/>
          <p:nvPr/>
        </p:nvSpPr>
        <p:spPr>
          <a:xfrm>
            <a:off x="4383296" y="2016593"/>
            <a:ext cx="964930" cy="252824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ja-JP" altLang="en-US" sz="1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生 ご み</a:t>
            </a:r>
            <a:endParaRPr kumimoji="1" lang="ja-JP" altLang="en-US" sz="1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76" name="正方形/長方形 275"/>
          <p:cNvSpPr/>
          <p:nvPr/>
        </p:nvSpPr>
        <p:spPr>
          <a:xfrm>
            <a:off x="3703128" y="2815249"/>
            <a:ext cx="1798733" cy="4197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r>
              <a:rPr kumimoji="1" lang="ja-JP" altLang="en-US" sz="800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水気をしっかり切って</a:t>
            </a:r>
            <a:endParaRPr kumimoji="1" lang="en-US" altLang="ja-JP" sz="800" dirty="0">
              <a:solidFill>
                <a:srgbClr val="FF0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lvl="1" algn="ctr"/>
            <a:r>
              <a:rPr lang="ja-JP" altLang="en-US" sz="800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ステーションのバケツへ</a:t>
            </a:r>
            <a:endParaRPr lang="en-US" altLang="ja-JP" sz="800" dirty="0">
              <a:solidFill>
                <a:schemeClr val="tx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pic>
        <p:nvPicPr>
          <p:cNvPr id="20" name="図 19"/>
          <p:cNvPicPr>
            <a:picLocks noChangeAspect="1"/>
          </p:cNvPicPr>
          <p:nvPr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209" y="10076843"/>
            <a:ext cx="1182399" cy="601915"/>
          </a:xfrm>
          <a:prstGeom prst="rect">
            <a:avLst/>
          </a:prstGeom>
        </p:spPr>
      </p:pic>
      <p:sp>
        <p:nvSpPr>
          <p:cNvPr id="176" name="角丸四角形 175"/>
          <p:cNvSpPr/>
          <p:nvPr/>
        </p:nvSpPr>
        <p:spPr>
          <a:xfrm>
            <a:off x="329490" y="9776330"/>
            <a:ext cx="1102078" cy="233726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粗　大　ご　み </a:t>
            </a:r>
            <a:endParaRPr kumimoji="1" lang="ja-JP" altLang="en-US" sz="11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14" name="正方形/長方形 213"/>
          <p:cNvSpPr/>
          <p:nvPr/>
        </p:nvSpPr>
        <p:spPr>
          <a:xfrm>
            <a:off x="1413628" y="9881041"/>
            <a:ext cx="1821631" cy="1100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00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指定ごみ袋に入らないごみです。</a:t>
            </a:r>
            <a:endParaRPr lang="en-US" altLang="ja-JP" sz="900" dirty="0">
              <a:solidFill>
                <a:srgbClr val="FF0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lang="ja-JP" altLang="en-US" sz="900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処理券が必要です。</a:t>
            </a:r>
            <a:endParaRPr lang="en-US" altLang="ja-JP" sz="900" dirty="0">
              <a:solidFill>
                <a:srgbClr val="FF0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lang="ja-JP" altLang="en-US" sz="900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直接クリーンセンターに持ち込んでください</a:t>
            </a:r>
            <a:endParaRPr lang="en-US" altLang="ja-JP" sz="900" dirty="0">
              <a:solidFill>
                <a:srgbClr val="FF0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endParaRPr lang="en-US" altLang="ja-JP" sz="900" dirty="0">
              <a:solidFill>
                <a:srgbClr val="FF0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lang="en-US" altLang="ja-JP" sz="900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※</a:t>
            </a:r>
            <a:r>
              <a:rPr lang="ja-JP" altLang="en-US" sz="900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分解して素材ごとに分ければ指定ごみ袋で出せます。</a:t>
            </a:r>
            <a:endParaRPr lang="en-US" altLang="ja-JP" sz="900" dirty="0">
              <a:solidFill>
                <a:srgbClr val="FF0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endParaRPr lang="en-US" altLang="ja-JP" sz="900" dirty="0">
              <a:solidFill>
                <a:srgbClr val="FF0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pic>
        <p:nvPicPr>
          <p:cNvPr id="21" name="図 20"/>
          <p:cNvPicPr>
            <a:picLocks noChangeAspect="1"/>
          </p:cNvPicPr>
          <p:nvPr/>
        </p:nvPicPr>
        <p:blipFill>
          <a:blip r:embed="rId3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6275" y="9862033"/>
            <a:ext cx="558625" cy="632755"/>
          </a:xfrm>
          <a:prstGeom prst="rect">
            <a:avLst/>
          </a:prstGeom>
        </p:spPr>
      </p:pic>
      <p:pic>
        <p:nvPicPr>
          <p:cNvPr id="22" name="図 21"/>
          <p:cNvPicPr>
            <a:picLocks noChangeAspect="1"/>
          </p:cNvPicPr>
          <p:nvPr/>
        </p:nvPicPr>
        <p:blipFill>
          <a:blip r:embed="rId3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4581" y="9906592"/>
            <a:ext cx="602785" cy="602785"/>
          </a:xfrm>
          <a:prstGeom prst="rect">
            <a:avLst/>
          </a:prstGeom>
        </p:spPr>
      </p:pic>
      <p:pic>
        <p:nvPicPr>
          <p:cNvPr id="23" name="図 22"/>
          <p:cNvPicPr>
            <a:picLocks noChangeAspect="1"/>
          </p:cNvPicPr>
          <p:nvPr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1044" y="9971484"/>
            <a:ext cx="818925" cy="818925"/>
          </a:xfrm>
          <a:prstGeom prst="rect">
            <a:avLst/>
          </a:prstGeom>
        </p:spPr>
      </p:pic>
      <p:pic>
        <p:nvPicPr>
          <p:cNvPr id="24" name="図 23"/>
          <p:cNvPicPr>
            <a:picLocks noChangeAspect="1"/>
          </p:cNvPicPr>
          <p:nvPr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9704" y="9880262"/>
            <a:ext cx="609821" cy="609821"/>
          </a:xfrm>
          <a:prstGeom prst="rect">
            <a:avLst/>
          </a:prstGeom>
        </p:spPr>
      </p:pic>
      <p:pic>
        <p:nvPicPr>
          <p:cNvPr id="25" name="図 24"/>
          <p:cNvPicPr>
            <a:picLocks noChangeAspect="1"/>
          </p:cNvPicPr>
          <p:nvPr/>
        </p:nvPicPr>
        <p:blipFill>
          <a:blip r:embed="rId3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2444" y="9922591"/>
            <a:ext cx="525797" cy="525797"/>
          </a:xfrm>
          <a:prstGeom prst="rect">
            <a:avLst/>
          </a:prstGeom>
        </p:spPr>
      </p:pic>
      <p:pic>
        <p:nvPicPr>
          <p:cNvPr id="26" name="図 25"/>
          <p:cNvPicPr>
            <a:picLocks noChangeAspect="1"/>
          </p:cNvPicPr>
          <p:nvPr/>
        </p:nvPicPr>
        <p:blipFill>
          <a:blip r:embed="rId4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2865" y="10016569"/>
            <a:ext cx="983575" cy="654524"/>
          </a:xfrm>
          <a:prstGeom prst="rect">
            <a:avLst/>
          </a:prstGeom>
        </p:spPr>
      </p:pic>
      <p:cxnSp>
        <p:nvCxnSpPr>
          <p:cNvPr id="215" name="直線コネクタ 214"/>
          <p:cNvCxnSpPr/>
          <p:nvPr/>
        </p:nvCxnSpPr>
        <p:spPr>
          <a:xfrm flipH="1">
            <a:off x="5482400" y="1902888"/>
            <a:ext cx="2627" cy="1610688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直線コネクタ 215"/>
          <p:cNvCxnSpPr/>
          <p:nvPr/>
        </p:nvCxnSpPr>
        <p:spPr>
          <a:xfrm flipH="1">
            <a:off x="4188563" y="1931657"/>
            <a:ext cx="19018" cy="1581453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3" name="角丸四角形 252"/>
          <p:cNvSpPr/>
          <p:nvPr/>
        </p:nvSpPr>
        <p:spPr>
          <a:xfrm>
            <a:off x="188244" y="3861240"/>
            <a:ext cx="9258304" cy="1566109"/>
          </a:xfrm>
          <a:prstGeom prst="roundRect">
            <a:avLst>
              <a:gd name="adj" fmla="val 6796"/>
            </a:avLst>
          </a:prstGeom>
          <a:noFill/>
          <a:ln w="69850" cmpd="sng">
            <a:solidFill>
              <a:srgbClr val="92D050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tIns="36000" bIns="108000" rtlCol="0" anchor="ctr"/>
          <a:lstStyle/>
          <a:p>
            <a:pPr algn="ctr"/>
            <a:endParaRPr kumimoji="1" lang="ja-JP" altLang="en-US" sz="28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54" name="角丸四角形 253"/>
          <p:cNvSpPr/>
          <p:nvPr/>
        </p:nvSpPr>
        <p:spPr>
          <a:xfrm>
            <a:off x="411273" y="3711752"/>
            <a:ext cx="4665975" cy="325353"/>
          </a:xfrm>
          <a:prstGeom prst="roundRect">
            <a:avLst>
              <a:gd name="adj" fmla="val 36979"/>
            </a:avLst>
          </a:prstGeom>
          <a:solidFill>
            <a:srgbClr val="92D050"/>
          </a:solidFill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tIns="36000" bIns="108000" rtlCol="0" anchor="ctr"/>
          <a:lstStyle/>
          <a:p>
            <a:pPr algn="r"/>
            <a:r>
              <a:rPr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もやすごみ・生ごみ・ペットボトル・あきびん</a:t>
            </a:r>
            <a:endParaRPr lang="en-US" altLang="ja-JP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55" name="角丸四角形 254"/>
          <p:cNvSpPr/>
          <p:nvPr/>
        </p:nvSpPr>
        <p:spPr>
          <a:xfrm>
            <a:off x="131829" y="3529545"/>
            <a:ext cx="711398" cy="659643"/>
          </a:xfrm>
          <a:prstGeom prst="roundRect">
            <a:avLst>
              <a:gd name="adj" fmla="val 26042"/>
            </a:avLst>
          </a:prstGeom>
          <a:solidFill>
            <a:srgbClr val="92D050"/>
          </a:solidFill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tIns="36000" bIns="108000" rtlCol="0" anchor="ctr"/>
          <a:lstStyle/>
          <a:p>
            <a:pPr algn="ctr"/>
            <a:r>
              <a:rPr lang="ja-JP" altLang="en-US" sz="2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水</a:t>
            </a:r>
            <a:endParaRPr kumimoji="1" lang="ja-JP" altLang="en-US" sz="28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286" name="図 6" descr="イラスト"/>
          <p:cNvPicPr preferRelativeResize="0">
            <a:picLocks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422" y="4303191"/>
            <a:ext cx="597152" cy="3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7" name="図 286"/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1089646" y="4779326"/>
            <a:ext cx="679875" cy="452649"/>
          </a:xfrm>
          <a:prstGeom prst="rect">
            <a:avLst/>
          </a:prstGeom>
        </p:spPr>
      </p:pic>
      <p:pic>
        <p:nvPicPr>
          <p:cNvPr id="288" name="図 287"/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1772410" y="4303191"/>
            <a:ext cx="542840" cy="407212"/>
          </a:xfrm>
          <a:prstGeom prst="rect">
            <a:avLst/>
          </a:prstGeom>
        </p:spPr>
      </p:pic>
      <p:pic>
        <p:nvPicPr>
          <p:cNvPr id="289" name="図 288"/>
          <p:cNvPicPr>
            <a:picLocks noChangeAspect="1"/>
          </p:cNvPicPr>
          <p:nvPr/>
        </p:nvPicPr>
        <p:blipFill>
          <a:blip r:embed="rId30"/>
          <a:stretch>
            <a:fillRect/>
          </a:stretch>
        </p:blipFill>
        <p:spPr>
          <a:xfrm>
            <a:off x="2927420" y="4372010"/>
            <a:ext cx="518233" cy="361886"/>
          </a:xfrm>
          <a:prstGeom prst="rect">
            <a:avLst/>
          </a:prstGeom>
        </p:spPr>
      </p:pic>
      <p:pic>
        <p:nvPicPr>
          <p:cNvPr id="290" name="図 289"/>
          <p:cNvPicPr>
            <a:picLocks noChangeAspect="1"/>
          </p:cNvPicPr>
          <p:nvPr/>
        </p:nvPicPr>
        <p:blipFill>
          <a:blip r:embed="rId31"/>
          <a:stretch>
            <a:fillRect/>
          </a:stretch>
        </p:blipFill>
        <p:spPr>
          <a:xfrm>
            <a:off x="2340199" y="4661790"/>
            <a:ext cx="519242" cy="519498"/>
          </a:xfrm>
          <a:prstGeom prst="rect">
            <a:avLst/>
          </a:prstGeom>
        </p:spPr>
      </p:pic>
      <p:pic>
        <p:nvPicPr>
          <p:cNvPr id="291" name="図 290"/>
          <p:cNvPicPr>
            <a:picLocks noChangeAspect="1"/>
          </p:cNvPicPr>
          <p:nvPr/>
        </p:nvPicPr>
        <p:blipFill>
          <a:blip r:embed="rId32"/>
          <a:stretch>
            <a:fillRect/>
          </a:stretch>
        </p:blipFill>
        <p:spPr>
          <a:xfrm>
            <a:off x="3443497" y="4811040"/>
            <a:ext cx="629230" cy="423110"/>
          </a:xfrm>
          <a:prstGeom prst="rect">
            <a:avLst/>
          </a:prstGeom>
        </p:spPr>
      </p:pic>
      <p:sp>
        <p:nvSpPr>
          <p:cNvPr id="292" name="正方形/長方形 291"/>
          <p:cNvSpPr/>
          <p:nvPr/>
        </p:nvSpPr>
        <p:spPr>
          <a:xfrm>
            <a:off x="408441" y="4724546"/>
            <a:ext cx="838200" cy="1169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>
                <a:solidFill>
                  <a:schemeClr val="tx1"/>
                </a:solidFill>
              </a:rPr>
              <a:t>プラスチック類</a:t>
            </a:r>
          </a:p>
        </p:txBody>
      </p:sp>
      <p:sp>
        <p:nvSpPr>
          <p:cNvPr id="293" name="正方形/長方形 292"/>
          <p:cNvSpPr/>
          <p:nvPr/>
        </p:nvSpPr>
        <p:spPr>
          <a:xfrm>
            <a:off x="3513601" y="5235873"/>
            <a:ext cx="474875" cy="1216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" dirty="0">
                <a:solidFill>
                  <a:schemeClr val="tx1"/>
                </a:solidFill>
              </a:rPr>
              <a:t>布　類</a:t>
            </a:r>
            <a:endParaRPr lang="en-US" altLang="ja-JP" sz="800" dirty="0">
              <a:solidFill>
                <a:schemeClr val="tx1"/>
              </a:solidFill>
            </a:endParaRPr>
          </a:p>
        </p:txBody>
      </p:sp>
      <p:sp>
        <p:nvSpPr>
          <p:cNvPr id="294" name="正方形/長方形 293"/>
          <p:cNvSpPr/>
          <p:nvPr/>
        </p:nvSpPr>
        <p:spPr>
          <a:xfrm>
            <a:off x="994528" y="5222387"/>
            <a:ext cx="838200" cy="1169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" dirty="0">
                <a:solidFill>
                  <a:schemeClr val="tx1"/>
                </a:solidFill>
              </a:rPr>
              <a:t>ＣＤ・ＤＶＤ</a:t>
            </a:r>
            <a:endParaRPr lang="en-US" altLang="ja-JP" sz="800" dirty="0">
              <a:solidFill>
                <a:schemeClr val="tx1"/>
              </a:solidFill>
            </a:endParaRPr>
          </a:p>
        </p:txBody>
      </p:sp>
      <p:sp>
        <p:nvSpPr>
          <p:cNvPr id="295" name="正方形/長方形 294"/>
          <p:cNvSpPr/>
          <p:nvPr/>
        </p:nvSpPr>
        <p:spPr>
          <a:xfrm>
            <a:off x="1579081" y="4723892"/>
            <a:ext cx="838200" cy="1169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" dirty="0">
                <a:solidFill>
                  <a:schemeClr val="tx1"/>
                </a:solidFill>
              </a:rPr>
              <a:t>ゴム製品類</a:t>
            </a:r>
            <a:endParaRPr lang="en-US" altLang="ja-JP" sz="800" dirty="0">
              <a:solidFill>
                <a:schemeClr val="tx1"/>
              </a:solidFill>
            </a:endParaRPr>
          </a:p>
        </p:txBody>
      </p:sp>
      <p:sp>
        <p:nvSpPr>
          <p:cNvPr id="296" name="正方形/長方形 295"/>
          <p:cNvSpPr/>
          <p:nvPr/>
        </p:nvSpPr>
        <p:spPr>
          <a:xfrm>
            <a:off x="2077122" y="5095313"/>
            <a:ext cx="1030425" cy="3654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ja-JP" altLang="en-US" sz="800" dirty="0">
                <a:solidFill>
                  <a:schemeClr val="tx1"/>
                </a:solidFill>
              </a:rPr>
              <a:t>紙おむつ</a:t>
            </a:r>
            <a:endParaRPr lang="en-US" altLang="ja-JP" sz="800" dirty="0">
              <a:solidFill>
                <a:schemeClr val="tx1"/>
              </a:solidFill>
            </a:endParaRPr>
          </a:p>
          <a:p>
            <a:r>
              <a:rPr lang="ja-JP" altLang="en-US" sz="800" dirty="0">
                <a:solidFill>
                  <a:srgbClr val="FF0000"/>
                </a:solidFill>
              </a:rPr>
              <a:t>汚物はトイレに流す</a:t>
            </a:r>
            <a:endParaRPr lang="en-US" altLang="ja-JP" sz="800" dirty="0">
              <a:solidFill>
                <a:srgbClr val="FF0000"/>
              </a:solidFill>
            </a:endParaRPr>
          </a:p>
        </p:txBody>
      </p:sp>
      <p:sp>
        <p:nvSpPr>
          <p:cNvPr id="297" name="正方形/長方形 296"/>
          <p:cNvSpPr/>
          <p:nvPr/>
        </p:nvSpPr>
        <p:spPr>
          <a:xfrm>
            <a:off x="2882017" y="4765785"/>
            <a:ext cx="572633" cy="767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" dirty="0">
                <a:solidFill>
                  <a:schemeClr val="tx1"/>
                </a:solidFill>
              </a:rPr>
              <a:t>紙くず類</a:t>
            </a:r>
            <a:endParaRPr lang="en-US" altLang="ja-JP" sz="800" dirty="0">
              <a:solidFill>
                <a:schemeClr val="tx1"/>
              </a:solidFill>
            </a:endParaRPr>
          </a:p>
        </p:txBody>
      </p:sp>
      <p:sp>
        <p:nvSpPr>
          <p:cNvPr id="298" name="角丸四角形 297"/>
          <p:cNvSpPr/>
          <p:nvPr/>
        </p:nvSpPr>
        <p:spPr>
          <a:xfrm>
            <a:off x="261595" y="4258334"/>
            <a:ext cx="243995" cy="1074596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r>
              <a:rPr lang="ja-JP" altLang="en-US" sz="11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指 定 ご み 袋</a:t>
            </a:r>
            <a:endParaRPr kumimoji="1" lang="ja-JP" altLang="en-US" sz="11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pic>
        <p:nvPicPr>
          <p:cNvPr id="300" name="図 9" descr="セキスイポリペールフタ付120LP120Bポリバケツ"/>
          <p:cNvPicPr>
            <a:picLocks noChangeAspect="1" noChangeArrowheads="1"/>
          </p:cNvPicPr>
          <p:nvPr/>
        </p:nvPicPr>
        <p:blipFill>
          <a:blip r:embed="rId3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1960" y="4393600"/>
            <a:ext cx="532002" cy="524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1" name="角丸四角形 300"/>
          <p:cNvSpPr/>
          <p:nvPr/>
        </p:nvSpPr>
        <p:spPr>
          <a:xfrm>
            <a:off x="4327088" y="4081495"/>
            <a:ext cx="1022009" cy="252824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ja-JP" altLang="en-US" sz="1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生 ご み</a:t>
            </a:r>
            <a:endParaRPr kumimoji="1" lang="ja-JP" altLang="en-US" sz="1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16" name="角丸四角形 315"/>
          <p:cNvSpPr/>
          <p:nvPr/>
        </p:nvSpPr>
        <p:spPr>
          <a:xfrm>
            <a:off x="196923" y="5804221"/>
            <a:ext cx="9258304" cy="3250237"/>
          </a:xfrm>
          <a:prstGeom prst="roundRect">
            <a:avLst>
              <a:gd name="adj" fmla="val 6796"/>
            </a:avLst>
          </a:prstGeom>
          <a:noFill/>
          <a:ln w="69850" cmpd="sng">
            <a:solidFill>
              <a:schemeClr val="accent1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tIns="36000" bIns="108000" rtlCol="0" anchor="ctr"/>
          <a:lstStyle/>
          <a:p>
            <a:pPr algn="ctr"/>
            <a:endParaRPr kumimoji="1" lang="ja-JP" altLang="en-US" sz="28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17" name="角丸四角形 316"/>
          <p:cNvSpPr/>
          <p:nvPr/>
        </p:nvSpPr>
        <p:spPr>
          <a:xfrm>
            <a:off x="419952" y="5654733"/>
            <a:ext cx="8139444" cy="325353"/>
          </a:xfrm>
          <a:prstGeom prst="roundRect">
            <a:avLst>
              <a:gd name="adj" fmla="val 36979"/>
            </a:avLst>
          </a:prstGeom>
          <a:solidFill>
            <a:srgbClr val="5B9BD5"/>
          </a:solidFill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tIns="36000" bIns="108000" rtlCol="0" anchor="ctr"/>
          <a:lstStyle/>
          <a:p>
            <a:pPr algn="r"/>
            <a:r>
              <a:rPr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もやすごみ・生ごみ・もえないごみ・紙類・発泡スチロール・ゆうがい・きけんごみ</a:t>
            </a:r>
            <a:endParaRPr lang="en-US" altLang="ja-JP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18" name="角丸四角形 317"/>
          <p:cNvSpPr/>
          <p:nvPr/>
        </p:nvSpPr>
        <p:spPr>
          <a:xfrm>
            <a:off x="140508" y="5472526"/>
            <a:ext cx="711398" cy="659643"/>
          </a:xfrm>
          <a:prstGeom prst="roundRect">
            <a:avLst>
              <a:gd name="adj" fmla="val 26042"/>
            </a:avLst>
          </a:prstGeom>
          <a:solidFill>
            <a:srgbClr val="5B9BD5"/>
          </a:solidFill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tIns="36000" bIns="108000" rtlCol="0" anchor="ctr"/>
          <a:lstStyle/>
          <a:p>
            <a:pPr algn="ctr"/>
            <a:r>
              <a:rPr lang="ja-JP" altLang="en-US" sz="2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金</a:t>
            </a:r>
            <a:endParaRPr kumimoji="1" lang="ja-JP" altLang="en-US" sz="28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319" name="図 6" descr="イラスト"/>
          <p:cNvPicPr preferRelativeResize="0">
            <a:picLocks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101" y="6246172"/>
            <a:ext cx="597152" cy="3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0" name="図 319"/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1098325" y="6722307"/>
            <a:ext cx="679875" cy="452649"/>
          </a:xfrm>
          <a:prstGeom prst="rect">
            <a:avLst/>
          </a:prstGeom>
        </p:spPr>
      </p:pic>
      <p:pic>
        <p:nvPicPr>
          <p:cNvPr id="321" name="図 320"/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1781089" y="6246172"/>
            <a:ext cx="542840" cy="407212"/>
          </a:xfrm>
          <a:prstGeom prst="rect">
            <a:avLst/>
          </a:prstGeom>
        </p:spPr>
      </p:pic>
      <p:pic>
        <p:nvPicPr>
          <p:cNvPr id="322" name="図 321"/>
          <p:cNvPicPr>
            <a:picLocks noChangeAspect="1"/>
          </p:cNvPicPr>
          <p:nvPr/>
        </p:nvPicPr>
        <p:blipFill>
          <a:blip r:embed="rId30"/>
          <a:stretch>
            <a:fillRect/>
          </a:stretch>
        </p:blipFill>
        <p:spPr>
          <a:xfrm>
            <a:off x="2936099" y="6314991"/>
            <a:ext cx="518233" cy="361886"/>
          </a:xfrm>
          <a:prstGeom prst="rect">
            <a:avLst/>
          </a:prstGeom>
        </p:spPr>
      </p:pic>
      <p:pic>
        <p:nvPicPr>
          <p:cNvPr id="323" name="図 322"/>
          <p:cNvPicPr>
            <a:picLocks noChangeAspect="1"/>
          </p:cNvPicPr>
          <p:nvPr/>
        </p:nvPicPr>
        <p:blipFill>
          <a:blip r:embed="rId31"/>
          <a:stretch>
            <a:fillRect/>
          </a:stretch>
        </p:blipFill>
        <p:spPr>
          <a:xfrm>
            <a:off x="2348878" y="6604771"/>
            <a:ext cx="519242" cy="519498"/>
          </a:xfrm>
          <a:prstGeom prst="rect">
            <a:avLst/>
          </a:prstGeom>
        </p:spPr>
      </p:pic>
      <p:pic>
        <p:nvPicPr>
          <p:cNvPr id="324" name="図 323"/>
          <p:cNvPicPr>
            <a:picLocks noChangeAspect="1"/>
          </p:cNvPicPr>
          <p:nvPr/>
        </p:nvPicPr>
        <p:blipFill>
          <a:blip r:embed="rId32"/>
          <a:stretch>
            <a:fillRect/>
          </a:stretch>
        </p:blipFill>
        <p:spPr>
          <a:xfrm>
            <a:off x="3452176" y="6754021"/>
            <a:ext cx="629230" cy="423110"/>
          </a:xfrm>
          <a:prstGeom prst="rect">
            <a:avLst/>
          </a:prstGeom>
        </p:spPr>
      </p:pic>
      <p:sp>
        <p:nvSpPr>
          <p:cNvPr id="325" name="正方形/長方形 324"/>
          <p:cNvSpPr/>
          <p:nvPr/>
        </p:nvSpPr>
        <p:spPr>
          <a:xfrm>
            <a:off x="417120" y="6667527"/>
            <a:ext cx="838200" cy="1169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>
                <a:solidFill>
                  <a:schemeClr val="tx1"/>
                </a:solidFill>
              </a:rPr>
              <a:t>プラスチック類</a:t>
            </a:r>
          </a:p>
        </p:txBody>
      </p:sp>
      <p:sp>
        <p:nvSpPr>
          <p:cNvPr id="326" name="正方形/長方形 325"/>
          <p:cNvSpPr/>
          <p:nvPr/>
        </p:nvSpPr>
        <p:spPr>
          <a:xfrm>
            <a:off x="3522280" y="7178854"/>
            <a:ext cx="474875" cy="1216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" dirty="0">
                <a:solidFill>
                  <a:schemeClr val="tx1"/>
                </a:solidFill>
              </a:rPr>
              <a:t>布　類</a:t>
            </a:r>
            <a:endParaRPr lang="en-US" altLang="ja-JP" sz="800" dirty="0">
              <a:solidFill>
                <a:schemeClr val="tx1"/>
              </a:solidFill>
            </a:endParaRPr>
          </a:p>
        </p:txBody>
      </p:sp>
      <p:sp>
        <p:nvSpPr>
          <p:cNvPr id="327" name="正方形/長方形 326"/>
          <p:cNvSpPr/>
          <p:nvPr/>
        </p:nvSpPr>
        <p:spPr>
          <a:xfrm>
            <a:off x="1003207" y="7165368"/>
            <a:ext cx="838200" cy="1169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" dirty="0">
                <a:solidFill>
                  <a:schemeClr val="tx1"/>
                </a:solidFill>
              </a:rPr>
              <a:t>ＣＤ・ＤＶＤ</a:t>
            </a:r>
            <a:endParaRPr lang="en-US" altLang="ja-JP" sz="800" dirty="0">
              <a:solidFill>
                <a:schemeClr val="tx1"/>
              </a:solidFill>
            </a:endParaRPr>
          </a:p>
        </p:txBody>
      </p:sp>
      <p:sp>
        <p:nvSpPr>
          <p:cNvPr id="328" name="正方形/長方形 327"/>
          <p:cNvSpPr/>
          <p:nvPr/>
        </p:nvSpPr>
        <p:spPr>
          <a:xfrm>
            <a:off x="1587760" y="6666873"/>
            <a:ext cx="838200" cy="1169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" dirty="0">
                <a:solidFill>
                  <a:schemeClr val="tx1"/>
                </a:solidFill>
              </a:rPr>
              <a:t>ゴム製品類</a:t>
            </a:r>
            <a:endParaRPr lang="en-US" altLang="ja-JP" sz="800" dirty="0">
              <a:solidFill>
                <a:schemeClr val="tx1"/>
              </a:solidFill>
            </a:endParaRPr>
          </a:p>
        </p:txBody>
      </p:sp>
      <p:sp>
        <p:nvSpPr>
          <p:cNvPr id="329" name="正方形/長方形 328"/>
          <p:cNvSpPr/>
          <p:nvPr/>
        </p:nvSpPr>
        <p:spPr>
          <a:xfrm>
            <a:off x="2085801" y="7038294"/>
            <a:ext cx="1030425" cy="3654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ja-JP" altLang="en-US" sz="800" dirty="0">
                <a:solidFill>
                  <a:schemeClr val="tx1"/>
                </a:solidFill>
              </a:rPr>
              <a:t>紙おむつ</a:t>
            </a:r>
            <a:endParaRPr lang="en-US" altLang="ja-JP" sz="800" dirty="0">
              <a:solidFill>
                <a:schemeClr val="tx1"/>
              </a:solidFill>
            </a:endParaRPr>
          </a:p>
          <a:p>
            <a:r>
              <a:rPr lang="ja-JP" altLang="en-US" sz="800" dirty="0">
                <a:solidFill>
                  <a:srgbClr val="FF0000"/>
                </a:solidFill>
              </a:rPr>
              <a:t>汚物はトイレに流す</a:t>
            </a:r>
            <a:endParaRPr lang="en-US" altLang="ja-JP" sz="800" dirty="0">
              <a:solidFill>
                <a:srgbClr val="FF0000"/>
              </a:solidFill>
            </a:endParaRPr>
          </a:p>
        </p:txBody>
      </p:sp>
      <p:sp>
        <p:nvSpPr>
          <p:cNvPr id="330" name="正方形/長方形 329"/>
          <p:cNvSpPr/>
          <p:nvPr/>
        </p:nvSpPr>
        <p:spPr>
          <a:xfrm>
            <a:off x="2890696" y="6708766"/>
            <a:ext cx="572633" cy="767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" dirty="0">
                <a:solidFill>
                  <a:schemeClr val="tx1"/>
                </a:solidFill>
              </a:rPr>
              <a:t>紙くず類</a:t>
            </a:r>
            <a:endParaRPr lang="en-US" altLang="ja-JP" sz="800" dirty="0">
              <a:solidFill>
                <a:schemeClr val="tx1"/>
              </a:solidFill>
            </a:endParaRPr>
          </a:p>
        </p:txBody>
      </p:sp>
      <p:sp>
        <p:nvSpPr>
          <p:cNvPr id="331" name="角丸四角形 330"/>
          <p:cNvSpPr/>
          <p:nvPr/>
        </p:nvSpPr>
        <p:spPr>
          <a:xfrm>
            <a:off x="270274" y="6201315"/>
            <a:ext cx="243995" cy="1074596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r>
              <a:rPr lang="ja-JP" altLang="en-US" sz="11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指 定 ご み 袋</a:t>
            </a:r>
            <a:endParaRPr kumimoji="1" lang="ja-JP" altLang="en-US" sz="11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332" name="角丸四角形 331"/>
          <p:cNvSpPr/>
          <p:nvPr/>
        </p:nvSpPr>
        <p:spPr>
          <a:xfrm>
            <a:off x="854329" y="6003334"/>
            <a:ext cx="3227077" cy="246647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5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も　え　る　ご　み</a:t>
            </a:r>
            <a:r>
              <a:rPr lang="ja-JP" altLang="en-US" sz="11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(</a:t>
            </a:r>
            <a:r>
              <a:rPr lang="ja-JP" altLang="en-US" sz="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プラ、ゴム、皮革、毛布などの化繊類など</a:t>
            </a:r>
            <a:r>
              <a:rPr lang="en-US" altLang="ja-JP" sz="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)</a:t>
            </a:r>
            <a:endParaRPr kumimoji="1" lang="ja-JP" altLang="en-US" sz="8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pic>
        <p:nvPicPr>
          <p:cNvPr id="333" name="図 9" descr="セキスイポリペールフタ付120LP120Bポリバケツ"/>
          <p:cNvPicPr>
            <a:picLocks noChangeAspect="1" noChangeArrowheads="1"/>
          </p:cNvPicPr>
          <p:nvPr/>
        </p:nvPicPr>
        <p:blipFill>
          <a:blip r:embed="rId3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8192" y="6326707"/>
            <a:ext cx="532002" cy="524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4" name="角丸四角形 333"/>
          <p:cNvSpPr/>
          <p:nvPr/>
        </p:nvSpPr>
        <p:spPr>
          <a:xfrm>
            <a:off x="4407310" y="6034182"/>
            <a:ext cx="940916" cy="252824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ja-JP" altLang="en-US" sz="1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生 ご み</a:t>
            </a:r>
            <a:endParaRPr kumimoji="1" lang="ja-JP" altLang="en-US" sz="1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46" name="角丸四角形 345"/>
          <p:cNvSpPr/>
          <p:nvPr/>
        </p:nvSpPr>
        <p:spPr>
          <a:xfrm>
            <a:off x="361404" y="7486586"/>
            <a:ext cx="2442855" cy="343066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5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も　や　さ　な　い　ご　み</a:t>
            </a:r>
            <a:r>
              <a:rPr lang="ja-JP" altLang="en-US" sz="11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endParaRPr lang="en-US" altLang="ja-JP" sz="11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　　</a:t>
            </a:r>
            <a:r>
              <a:rPr lang="en-US" altLang="ja-JP" sz="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(</a:t>
            </a:r>
            <a:r>
              <a:rPr lang="ja-JP" altLang="en-US" sz="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金属、ガラス製品、陶器、小型家電など</a:t>
            </a:r>
            <a:r>
              <a:rPr lang="en-US" altLang="ja-JP" sz="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)</a:t>
            </a:r>
            <a:endParaRPr kumimoji="1" lang="ja-JP" altLang="en-US" sz="8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347" name="角丸四角形 346"/>
          <p:cNvSpPr/>
          <p:nvPr/>
        </p:nvSpPr>
        <p:spPr>
          <a:xfrm>
            <a:off x="320907" y="7878269"/>
            <a:ext cx="243995" cy="944330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r>
              <a:rPr lang="ja-JP" altLang="en-US" sz="1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指 定 ご み 袋</a:t>
            </a:r>
            <a:endParaRPr kumimoji="1" lang="ja-JP" altLang="en-US" sz="10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348" name="1 つの角を丸めた四角形 347"/>
          <p:cNvSpPr/>
          <p:nvPr/>
        </p:nvSpPr>
        <p:spPr>
          <a:xfrm rot="10800000">
            <a:off x="195192" y="7370388"/>
            <a:ext cx="2694106" cy="1684069"/>
          </a:xfrm>
          <a:prstGeom prst="round1Rect">
            <a:avLst/>
          </a:prstGeom>
          <a:noFill/>
          <a:ln w="69850" cmpd="sng">
            <a:solidFill>
              <a:schemeClr val="accent1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tIns="36000" bIns="108000" rtlCol="0" anchor="ctr"/>
          <a:lstStyle/>
          <a:p>
            <a:pPr algn="ctr"/>
            <a:endParaRPr kumimoji="1" lang="ja-JP" altLang="en-US" sz="28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49" name="角丸四角形 348"/>
          <p:cNvSpPr/>
          <p:nvPr/>
        </p:nvSpPr>
        <p:spPr>
          <a:xfrm>
            <a:off x="2996121" y="7494695"/>
            <a:ext cx="6318364" cy="246647"/>
          </a:xfrm>
          <a:prstGeom prst="roundRect">
            <a:avLst/>
          </a:prstGeom>
          <a:solidFill>
            <a:srgbClr val="FF33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ゆ　う　が　い　ご　み　・　き　け　ん　ご　み</a:t>
            </a:r>
          </a:p>
        </p:txBody>
      </p:sp>
      <p:sp>
        <p:nvSpPr>
          <p:cNvPr id="354" name="角丸四角形 353"/>
          <p:cNvSpPr/>
          <p:nvPr/>
        </p:nvSpPr>
        <p:spPr>
          <a:xfrm>
            <a:off x="3452176" y="9646536"/>
            <a:ext cx="3507957" cy="233726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家　電　４　品　目 </a:t>
            </a:r>
            <a:endParaRPr kumimoji="1" lang="ja-JP" altLang="en-US" sz="11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357" name="角丸四角形 356"/>
          <p:cNvSpPr/>
          <p:nvPr/>
        </p:nvSpPr>
        <p:spPr>
          <a:xfrm>
            <a:off x="196922" y="9437064"/>
            <a:ext cx="6996886" cy="1678611"/>
          </a:xfrm>
          <a:prstGeom prst="roundRect">
            <a:avLst>
              <a:gd name="adj" fmla="val 0"/>
            </a:avLst>
          </a:prstGeom>
          <a:noFill/>
          <a:ln w="69850" cmpd="sng">
            <a:solidFill>
              <a:srgbClr val="7030A0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tIns="36000" bIns="108000" rtlCol="0" anchor="ctr"/>
          <a:lstStyle/>
          <a:p>
            <a:pPr algn="ctr"/>
            <a:endParaRPr kumimoji="1" lang="ja-JP" altLang="en-US" sz="28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58" name="角丸四角形 357"/>
          <p:cNvSpPr/>
          <p:nvPr/>
        </p:nvSpPr>
        <p:spPr>
          <a:xfrm>
            <a:off x="274894" y="9278173"/>
            <a:ext cx="7079239" cy="325353"/>
          </a:xfrm>
          <a:prstGeom prst="roundRect">
            <a:avLst>
              <a:gd name="adj" fmla="val 36979"/>
            </a:avLst>
          </a:prstGeom>
          <a:solidFill>
            <a:srgbClr val="7030A0"/>
          </a:solidFill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tIns="36000" bIns="108000" rtlCol="0" anchor="ctr"/>
          <a:lstStyle/>
          <a:p>
            <a:pPr algn="r"/>
            <a:r>
              <a:rPr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粗大ごみ・家電リサイクル・パソコンリサイクル・事業系一般廃棄物</a:t>
            </a:r>
            <a:endParaRPr lang="en-US" altLang="ja-JP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59" name="角丸四角形 358"/>
          <p:cNvSpPr/>
          <p:nvPr/>
        </p:nvSpPr>
        <p:spPr>
          <a:xfrm>
            <a:off x="140507" y="9105369"/>
            <a:ext cx="711398" cy="659643"/>
          </a:xfrm>
          <a:prstGeom prst="roundRect">
            <a:avLst>
              <a:gd name="adj" fmla="val 26042"/>
            </a:avLst>
          </a:prstGeom>
          <a:solidFill>
            <a:srgbClr val="7030A0"/>
          </a:solidFill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tIns="36000" bIns="108000" rtlCol="0" anchor="ctr"/>
          <a:lstStyle/>
          <a:p>
            <a:pPr algn="ctr"/>
            <a:r>
              <a:rPr lang="ja-JP" altLang="en-US" sz="2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他</a:t>
            </a:r>
            <a:endParaRPr kumimoji="1" lang="ja-JP" altLang="en-US" sz="28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88" name="正方形/長方形 387"/>
          <p:cNvSpPr/>
          <p:nvPr/>
        </p:nvSpPr>
        <p:spPr>
          <a:xfrm>
            <a:off x="3262818" y="10484721"/>
            <a:ext cx="3765128" cy="1642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" dirty="0">
                <a:solidFill>
                  <a:schemeClr val="tx1"/>
                </a:solidFill>
              </a:rPr>
              <a:t>　　　テレビ　　　　　　　　　　冷蔵庫　　　　　　　　　　　洗濯機　　　　　　　　　エアコン　　　</a:t>
            </a:r>
            <a:endParaRPr lang="en-US" altLang="ja-JP" sz="800" dirty="0">
              <a:solidFill>
                <a:schemeClr val="tx1"/>
              </a:solidFill>
            </a:endParaRPr>
          </a:p>
        </p:txBody>
      </p:sp>
      <p:sp>
        <p:nvSpPr>
          <p:cNvPr id="389" name="正方形/長方形 388"/>
          <p:cNvSpPr/>
          <p:nvPr/>
        </p:nvSpPr>
        <p:spPr>
          <a:xfrm>
            <a:off x="3291025" y="10675197"/>
            <a:ext cx="3766808" cy="3576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50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郵便局で家電リサイクル券を購入し役場へご連絡ください。</a:t>
            </a:r>
            <a:endParaRPr lang="en-US" altLang="ja-JP" sz="1050" dirty="0">
              <a:solidFill>
                <a:srgbClr val="FF0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lang="ja-JP" altLang="en-US" sz="1050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火曜日、木曜日に回収します。</a:t>
            </a:r>
            <a:endParaRPr lang="en-US" altLang="ja-JP" sz="1050" dirty="0">
              <a:solidFill>
                <a:srgbClr val="FF0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390" name="角丸四角形 389"/>
          <p:cNvSpPr/>
          <p:nvPr/>
        </p:nvSpPr>
        <p:spPr>
          <a:xfrm>
            <a:off x="7297585" y="9677384"/>
            <a:ext cx="1977399" cy="233726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パソコンリサイクル </a:t>
            </a:r>
            <a:endParaRPr kumimoji="1" lang="ja-JP" altLang="en-US" sz="11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391" name="正方形/長方形 390"/>
          <p:cNvSpPr/>
          <p:nvPr/>
        </p:nvSpPr>
        <p:spPr>
          <a:xfrm>
            <a:off x="7056153" y="10639496"/>
            <a:ext cx="2721992" cy="3576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50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各メーカーに</a:t>
            </a:r>
            <a:endParaRPr lang="en-US" altLang="ja-JP" sz="1050" dirty="0">
              <a:solidFill>
                <a:srgbClr val="FF0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lang="ja-JP" altLang="en-US" sz="1050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直接お問い合わせください。</a:t>
            </a:r>
            <a:endParaRPr lang="en-US" altLang="ja-JP" sz="1050" dirty="0">
              <a:solidFill>
                <a:srgbClr val="FF0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79" name="角丸四角形 178"/>
          <p:cNvSpPr/>
          <p:nvPr/>
        </p:nvSpPr>
        <p:spPr>
          <a:xfrm>
            <a:off x="261595" y="12453081"/>
            <a:ext cx="4751129" cy="348519"/>
          </a:xfrm>
          <a:prstGeom prst="roundRect">
            <a:avLst/>
          </a:prstGeom>
          <a:noFill/>
          <a:ln w="349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dirty="0">
                <a:solidFill>
                  <a:schemeClr val="tx1"/>
                </a:solidFill>
              </a:rPr>
              <a:t>お問い合わせ先：</a:t>
            </a:r>
            <a:r>
              <a:rPr kumimoji="1" lang="ja-JP" altLang="en-US" sz="1050">
                <a:solidFill>
                  <a:schemeClr val="tx1"/>
                </a:solidFill>
              </a:rPr>
              <a:t>座間味村役場  </a:t>
            </a:r>
            <a:r>
              <a:rPr lang="ja-JP" altLang="en-US" sz="1050" dirty="0">
                <a:solidFill>
                  <a:schemeClr val="tx1"/>
                </a:solidFill>
              </a:rPr>
              <a:t>住民</a:t>
            </a:r>
            <a:r>
              <a:rPr kumimoji="1" lang="ja-JP" altLang="en-US" sz="1050" dirty="0">
                <a:solidFill>
                  <a:schemeClr val="tx1"/>
                </a:solidFill>
              </a:rPr>
              <a:t>課　電話：</a:t>
            </a:r>
            <a:r>
              <a:rPr kumimoji="1" lang="en-US" altLang="ja-JP" sz="1600" dirty="0">
                <a:solidFill>
                  <a:schemeClr val="tx1"/>
                </a:solidFill>
              </a:rPr>
              <a:t>098-896-4045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96" name="正方形/長方形 195"/>
          <p:cNvSpPr/>
          <p:nvPr/>
        </p:nvSpPr>
        <p:spPr>
          <a:xfrm>
            <a:off x="270274" y="11756640"/>
            <a:ext cx="4023655" cy="673343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事業系一般廃棄物（宿泊業、飲食業、サービス業、小売業な</a:t>
            </a:r>
            <a:endParaRPr lang="en-US" altLang="ja-JP" sz="1100" dirty="0">
              <a:solidFill>
                <a:srgbClr val="FF0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1100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どのごみ）は回収を行っておりません。</a:t>
            </a:r>
            <a:endParaRPr lang="en-US" altLang="ja-JP" sz="1100" dirty="0">
              <a:solidFill>
                <a:srgbClr val="FF0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lang="ja-JP" altLang="en-US" sz="1100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クリーンセンターに直接持ち込みしてください。</a:t>
            </a:r>
            <a:endParaRPr lang="en-US" altLang="ja-JP" sz="1100" dirty="0">
              <a:solidFill>
                <a:srgbClr val="FF0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06" name="片側の 2 つの角を丸めた四角形 205"/>
          <p:cNvSpPr/>
          <p:nvPr/>
        </p:nvSpPr>
        <p:spPr>
          <a:xfrm rot="10800000">
            <a:off x="200023" y="11115671"/>
            <a:ext cx="4127061" cy="1314312"/>
          </a:xfrm>
          <a:prstGeom prst="round2SameRect">
            <a:avLst/>
          </a:prstGeom>
          <a:noFill/>
          <a:ln w="69850" cmpd="sng">
            <a:solidFill>
              <a:srgbClr val="7030A0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tIns="36000" bIns="108000" rtlCol="0" anchor="ctr"/>
          <a:lstStyle/>
          <a:p>
            <a:pPr algn="ctr"/>
            <a:endParaRPr kumimoji="1" lang="ja-JP" altLang="en-US" sz="28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78" name="正方形/長方形 177"/>
          <p:cNvSpPr/>
          <p:nvPr/>
        </p:nvSpPr>
        <p:spPr>
          <a:xfrm>
            <a:off x="249202" y="10904278"/>
            <a:ext cx="2888222" cy="359282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800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直接持ち込み受付時間</a:t>
            </a:r>
            <a:endParaRPr lang="en-US" altLang="ja-JP" sz="800" dirty="0">
              <a:solidFill>
                <a:srgbClr val="FF0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800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●月～金（木、土、日は、不可）午後１時～午後３時まで</a:t>
            </a:r>
            <a:endParaRPr lang="en-US" altLang="ja-JP" sz="800" dirty="0">
              <a:solidFill>
                <a:srgbClr val="FF0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13" name="角丸四角形 212"/>
          <p:cNvSpPr/>
          <p:nvPr/>
        </p:nvSpPr>
        <p:spPr>
          <a:xfrm>
            <a:off x="270274" y="11446858"/>
            <a:ext cx="1659589" cy="233726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事 業 系 一 般 廃 棄 物 </a:t>
            </a:r>
            <a:endParaRPr kumimoji="1" lang="ja-JP" altLang="en-US" sz="11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21" name="角丸四角形 220"/>
          <p:cNvSpPr/>
          <p:nvPr/>
        </p:nvSpPr>
        <p:spPr>
          <a:xfrm>
            <a:off x="4429800" y="11353394"/>
            <a:ext cx="5070411" cy="1317948"/>
          </a:xfrm>
          <a:prstGeom prst="roundRect">
            <a:avLst>
              <a:gd name="adj" fmla="val 19805"/>
            </a:avLst>
          </a:prstGeom>
          <a:noFill/>
          <a:ln w="69850" cmpd="sng"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tIns="36000" bIns="108000" rtlCol="0" anchor="ctr"/>
          <a:lstStyle/>
          <a:p>
            <a:pPr algn="ctr"/>
            <a:endParaRPr kumimoji="1" lang="ja-JP" altLang="en-US" sz="28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17" name="角丸四角形 216"/>
          <p:cNvSpPr/>
          <p:nvPr/>
        </p:nvSpPr>
        <p:spPr>
          <a:xfrm>
            <a:off x="4429801" y="11207622"/>
            <a:ext cx="2136965" cy="312438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r>
              <a:rPr lang="ja-JP" altLang="en-US" sz="1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村で処理できないゴミ</a:t>
            </a:r>
            <a:endParaRPr kumimoji="1" lang="ja-JP" altLang="en-US" sz="1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23" name="正方形/長方形 222"/>
          <p:cNvSpPr/>
          <p:nvPr/>
        </p:nvSpPr>
        <p:spPr>
          <a:xfrm>
            <a:off x="4451751" y="11495624"/>
            <a:ext cx="4917501" cy="1074244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ja-JP" altLang="en-US" sz="1100" spc="100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自動車、バイク、ボート、化学薬品、浄化槽、</a:t>
            </a:r>
            <a:r>
              <a:rPr lang="en-US" altLang="ja-JP" sz="1100" spc="100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LP</a:t>
            </a:r>
            <a:r>
              <a:rPr lang="ja-JP" altLang="en-US" sz="1100" spc="100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ガスボンベ、消火器、スプリング入りマット（スプリングを外せば可）、スプリング入りソファー（スプリングを外せば可）、建築資材・廃材、その他</a:t>
            </a:r>
            <a:endParaRPr lang="en-US" altLang="ja-JP" sz="1100" spc="100" dirty="0">
              <a:solidFill>
                <a:srgbClr val="FF0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100" spc="100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　　　　　　　　　　直接、処理業者等へお問い合わせください。</a:t>
            </a:r>
            <a:endParaRPr lang="en-US" altLang="ja-JP" sz="1100" spc="100" dirty="0">
              <a:solidFill>
                <a:srgbClr val="FF0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26" name="角丸四角形 225"/>
          <p:cNvSpPr/>
          <p:nvPr/>
        </p:nvSpPr>
        <p:spPr>
          <a:xfrm>
            <a:off x="5384943" y="752384"/>
            <a:ext cx="5171812" cy="1014067"/>
          </a:xfrm>
          <a:prstGeom prst="roundRect">
            <a:avLst/>
          </a:prstGeom>
          <a:noFill/>
          <a:ln w="28575" cmpd="sng"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ja-JP" altLang="en-US" sz="1600" b="1" dirty="0">
                <a:ln w="6600">
                  <a:solidFill>
                    <a:srgbClr val="FF0000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☆もやすごみ、もやさないごみは指定ごみ袋</a:t>
            </a:r>
            <a:endParaRPr lang="en-US" altLang="ja-JP" sz="1600" b="1" dirty="0">
              <a:ln w="6600">
                <a:solidFill>
                  <a:srgbClr val="FF0000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ja-JP" altLang="en-US" sz="1600" b="1" dirty="0">
                <a:ln w="6600">
                  <a:solidFill>
                    <a:srgbClr val="FF0000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☆それ以外は透明の</a:t>
            </a:r>
            <a:r>
              <a:rPr kumimoji="1" lang="ja-JP" altLang="en-US" sz="1600" b="1">
                <a:ln w="6600">
                  <a:solidFill>
                    <a:srgbClr val="FF0000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袋に入れて</a:t>
            </a:r>
            <a:endParaRPr kumimoji="1" lang="en-US" altLang="ja-JP" sz="1600" b="1" dirty="0">
              <a:ln w="6600">
                <a:solidFill>
                  <a:srgbClr val="FF0000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1600" b="1" dirty="0">
                <a:ln w="6600">
                  <a:solidFill>
                    <a:srgbClr val="FF0000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 </a:t>
            </a:r>
            <a:r>
              <a:rPr kumimoji="1" lang="ja-JP" altLang="en-US" sz="1600" b="1" dirty="0">
                <a:ln w="6600">
                  <a:solidFill>
                    <a:srgbClr val="FF0000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出してください。</a:t>
            </a:r>
            <a:endParaRPr kumimoji="1" lang="en-US" altLang="ja-JP" sz="1600" b="1" dirty="0">
              <a:ln w="6600">
                <a:solidFill>
                  <a:srgbClr val="FF0000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27" name="角丸四角形 226"/>
          <p:cNvSpPr/>
          <p:nvPr/>
        </p:nvSpPr>
        <p:spPr>
          <a:xfrm>
            <a:off x="854328" y="2107055"/>
            <a:ext cx="3227077" cy="246647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5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も　え　る　ご　み</a:t>
            </a:r>
            <a:r>
              <a:rPr lang="ja-JP" altLang="en-US" sz="11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(</a:t>
            </a:r>
            <a:r>
              <a:rPr lang="ja-JP" altLang="en-US" sz="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プラ、ゴム、皮革、毛布などの化繊類など</a:t>
            </a:r>
            <a:r>
              <a:rPr lang="en-US" altLang="ja-JP" sz="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)</a:t>
            </a:r>
            <a:endParaRPr kumimoji="1" lang="ja-JP" altLang="en-US" sz="8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28" name="角丸四角形 227"/>
          <p:cNvSpPr/>
          <p:nvPr/>
        </p:nvSpPr>
        <p:spPr>
          <a:xfrm>
            <a:off x="845650" y="4060203"/>
            <a:ext cx="3227077" cy="246647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5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も　え　る　ご　み</a:t>
            </a:r>
            <a:r>
              <a:rPr lang="ja-JP" altLang="en-US" sz="11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(</a:t>
            </a:r>
            <a:r>
              <a:rPr lang="ja-JP" altLang="en-US" sz="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プラ、ゴム、皮革、毛布などの化繊類など</a:t>
            </a:r>
            <a:r>
              <a:rPr lang="en-US" altLang="ja-JP" sz="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)</a:t>
            </a:r>
            <a:endParaRPr kumimoji="1" lang="ja-JP" altLang="en-US" sz="8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pic>
        <p:nvPicPr>
          <p:cNvPr id="222" name="図 221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7201078" y="7767276"/>
            <a:ext cx="508958" cy="546188"/>
          </a:xfrm>
          <a:prstGeom prst="rect">
            <a:avLst/>
          </a:prstGeom>
        </p:spPr>
      </p:pic>
      <p:pic>
        <p:nvPicPr>
          <p:cNvPr id="224" name="図 223"/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7271781" y="7913640"/>
            <a:ext cx="304405" cy="306699"/>
          </a:xfrm>
          <a:prstGeom prst="rect">
            <a:avLst/>
          </a:prstGeom>
        </p:spPr>
      </p:pic>
      <p:sp>
        <p:nvSpPr>
          <p:cNvPr id="197" name="角丸四角形 196"/>
          <p:cNvSpPr/>
          <p:nvPr/>
        </p:nvSpPr>
        <p:spPr>
          <a:xfrm>
            <a:off x="188245" y="1172451"/>
            <a:ext cx="5159981" cy="401030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必ず分別早見表を確認してください！</a:t>
            </a:r>
          </a:p>
        </p:txBody>
      </p:sp>
      <p:sp>
        <p:nvSpPr>
          <p:cNvPr id="191" name="角丸四角形 190"/>
          <p:cNvSpPr/>
          <p:nvPr/>
        </p:nvSpPr>
        <p:spPr>
          <a:xfrm>
            <a:off x="5583934" y="2032928"/>
            <a:ext cx="243995" cy="662499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r>
              <a:rPr lang="ja-JP" altLang="en-US" sz="1100" dirty="0">
                <a:ln w="3175">
                  <a:noFill/>
                </a:ln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透 明 袋</a:t>
            </a:r>
            <a:endParaRPr kumimoji="1" lang="ja-JP" altLang="en-US" sz="1100" dirty="0">
              <a:ln w="3175">
                <a:noFill/>
              </a:ln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92" name="角丸四角形 191"/>
          <p:cNvSpPr/>
          <p:nvPr/>
        </p:nvSpPr>
        <p:spPr>
          <a:xfrm>
            <a:off x="5545288" y="3975455"/>
            <a:ext cx="243995" cy="662499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r>
              <a:rPr lang="ja-JP" altLang="en-US" sz="1100" dirty="0">
                <a:ln w="3175">
                  <a:noFill/>
                </a:ln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透 明 袋</a:t>
            </a:r>
            <a:endParaRPr kumimoji="1" lang="ja-JP" altLang="en-US" sz="1100" dirty="0">
              <a:ln w="3175">
                <a:noFill/>
              </a:ln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93" name="角丸四角形 192"/>
          <p:cNvSpPr/>
          <p:nvPr/>
        </p:nvSpPr>
        <p:spPr>
          <a:xfrm>
            <a:off x="7550014" y="4019031"/>
            <a:ext cx="243995" cy="662499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r>
              <a:rPr lang="ja-JP" altLang="en-US" sz="1100" dirty="0">
                <a:ln w="3175">
                  <a:noFill/>
                </a:ln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透 明 袋</a:t>
            </a:r>
            <a:endParaRPr kumimoji="1" lang="ja-JP" altLang="en-US" sz="1100" dirty="0">
              <a:ln w="3175">
                <a:noFill/>
              </a:ln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95" name="角丸四角形 194"/>
          <p:cNvSpPr/>
          <p:nvPr/>
        </p:nvSpPr>
        <p:spPr>
          <a:xfrm>
            <a:off x="5555523" y="6004374"/>
            <a:ext cx="243995" cy="662499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r>
              <a:rPr lang="ja-JP" altLang="en-US" sz="1100" dirty="0">
                <a:ln w="3175">
                  <a:noFill/>
                </a:ln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透 明 袋</a:t>
            </a:r>
            <a:endParaRPr kumimoji="1" lang="ja-JP" altLang="en-US" sz="1100" dirty="0">
              <a:ln w="3175">
                <a:noFill/>
              </a:ln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19" name="角丸四角形 218"/>
          <p:cNvSpPr/>
          <p:nvPr/>
        </p:nvSpPr>
        <p:spPr>
          <a:xfrm>
            <a:off x="8375467" y="6472113"/>
            <a:ext cx="243995" cy="662499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r>
              <a:rPr lang="ja-JP" altLang="en-US" sz="1100" dirty="0">
                <a:ln w="3175">
                  <a:noFill/>
                </a:ln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透 明 袋</a:t>
            </a:r>
            <a:endParaRPr kumimoji="1" lang="ja-JP" altLang="en-US" sz="1100" dirty="0">
              <a:ln w="3175">
                <a:noFill/>
              </a:ln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25" name="角丸四角形 224"/>
          <p:cNvSpPr/>
          <p:nvPr/>
        </p:nvSpPr>
        <p:spPr>
          <a:xfrm>
            <a:off x="2954093" y="7871361"/>
            <a:ext cx="243995" cy="662499"/>
          </a:xfrm>
          <a:prstGeom prst="roundRect">
            <a:avLst/>
          </a:prstGeom>
          <a:solidFill>
            <a:srgbClr val="FF33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r>
              <a:rPr lang="ja-JP" altLang="en-US" sz="1100" dirty="0">
                <a:ln w="3175">
                  <a:noFill/>
                </a:ln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透 明 袋</a:t>
            </a:r>
            <a:endParaRPr kumimoji="1" lang="ja-JP" altLang="en-US" sz="1100" dirty="0">
              <a:ln w="3175">
                <a:noFill/>
              </a:ln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29" name="角丸四角形 228"/>
          <p:cNvSpPr/>
          <p:nvPr/>
        </p:nvSpPr>
        <p:spPr>
          <a:xfrm>
            <a:off x="6222124" y="7802426"/>
            <a:ext cx="243995" cy="662499"/>
          </a:xfrm>
          <a:prstGeom prst="roundRect">
            <a:avLst/>
          </a:prstGeom>
          <a:solidFill>
            <a:srgbClr val="FF33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r>
              <a:rPr lang="ja-JP" altLang="en-US" sz="1100" dirty="0">
                <a:ln w="3175">
                  <a:noFill/>
                </a:ln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透 明 袋</a:t>
            </a:r>
            <a:endParaRPr kumimoji="1" lang="ja-JP" altLang="en-US" sz="1100" dirty="0">
              <a:ln w="3175">
                <a:noFill/>
              </a:ln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30" name="角丸四角形 229"/>
          <p:cNvSpPr/>
          <p:nvPr/>
        </p:nvSpPr>
        <p:spPr>
          <a:xfrm>
            <a:off x="8009925" y="7774285"/>
            <a:ext cx="243995" cy="662499"/>
          </a:xfrm>
          <a:prstGeom prst="roundRect">
            <a:avLst/>
          </a:prstGeom>
          <a:solidFill>
            <a:srgbClr val="FF33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r>
              <a:rPr lang="ja-JP" altLang="en-US" sz="1100" dirty="0">
                <a:ln w="3175">
                  <a:noFill/>
                </a:ln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透 明 袋</a:t>
            </a:r>
            <a:endParaRPr kumimoji="1" lang="ja-JP" altLang="en-US" sz="1100" dirty="0">
              <a:ln w="3175">
                <a:noFill/>
              </a:ln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86" name="正方形/長方形 185"/>
          <p:cNvSpPr/>
          <p:nvPr/>
        </p:nvSpPr>
        <p:spPr>
          <a:xfrm>
            <a:off x="3713652" y="4881200"/>
            <a:ext cx="1798733" cy="4197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r>
              <a:rPr kumimoji="1" lang="ja-JP" altLang="en-US" sz="800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水気をしっかり切って</a:t>
            </a:r>
            <a:endParaRPr kumimoji="1" lang="en-US" altLang="ja-JP" sz="800" dirty="0">
              <a:solidFill>
                <a:srgbClr val="FF0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lvl="1" algn="ctr"/>
            <a:r>
              <a:rPr lang="ja-JP" altLang="en-US" sz="800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ステーションのバケツへ</a:t>
            </a:r>
            <a:endParaRPr lang="en-US" altLang="ja-JP" sz="800" dirty="0">
              <a:solidFill>
                <a:schemeClr val="tx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31" name="正方形/長方形 230"/>
          <p:cNvSpPr/>
          <p:nvPr/>
        </p:nvSpPr>
        <p:spPr>
          <a:xfrm>
            <a:off x="3741685" y="6844418"/>
            <a:ext cx="1798733" cy="4197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r>
              <a:rPr kumimoji="1" lang="ja-JP" altLang="en-US" sz="800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水気をしっかり切って</a:t>
            </a:r>
            <a:endParaRPr kumimoji="1" lang="en-US" altLang="ja-JP" sz="800" dirty="0">
              <a:solidFill>
                <a:srgbClr val="FF0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lvl="1" algn="ctr"/>
            <a:r>
              <a:rPr lang="ja-JP" altLang="en-US" sz="800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ステーションのバケツへ</a:t>
            </a:r>
            <a:endParaRPr lang="en-US" altLang="ja-JP" sz="800" dirty="0">
              <a:solidFill>
                <a:schemeClr val="tx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7" name="角丸四角形 5">
            <a:extLst>
              <a:ext uri="{FF2B5EF4-FFF2-40B4-BE49-F238E27FC236}">
                <a16:creationId xmlns:a16="http://schemas.microsoft.com/office/drawing/2014/main" id="{3D14197D-FDDE-C8A6-C2D6-583C661A94CC}"/>
              </a:ext>
            </a:extLst>
          </p:cNvPr>
          <p:cNvSpPr/>
          <p:nvPr/>
        </p:nvSpPr>
        <p:spPr>
          <a:xfrm>
            <a:off x="2141220" y="883984"/>
            <a:ext cx="3171165" cy="248119"/>
          </a:xfrm>
          <a:prstGeom prst="roundRect">
            <a:avLst/>
          </a:prstGeom>
          <a:noFill/>
          <a:ln w="28575" cmpd="sng">
            <a:solidFill>
              <a:schemeClr val="bg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1400" b="1" dirty="0">
                <a:ln w="6600">
                  <a:solidFill>
                    <a:srgbClr val="FF0000"/>
                  </a:solidFill>
                  <a:prstDash val="solid"/>
                </a:ln>
                <a:solidFill>
                  <a:srgbClr val="FFC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※</a:t>
            </a:r>
            <a:r>
              <a:rPr lang="ja-JP" altLang="en-US" sz="1400" b="1" dirty="0">
                <a:ln w="6600">
                  <a:solidFill>
                    <a:srgbClr val="FF0000"/>
                  </a:solidFill>
                  <a:prstDash val="solid"/>
                </a:ln>
                <a:solidFill>
                  <a:srgbClr val="FFC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阿嘉島は自宅前に出してください</a:t>
            </a:r>
            <a:r>
              <a:rPr lang="en-US" altLang="ja-JP" sz="1400" b="1" dirty="0">
                <a:ln w="6600">
                  <a:solidFill>
                    <a:srgbClr val="FF0000"/>
                  </a:solidFill>
                  <a:prstDash val="solid"/>
                </a:ln>
                <a:solidFill>
                  <a:srgbClr val="FFC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※</a:t>
            </a:r>
            <a:endParaRPr kumimoji="1" lang="ja-JP" altLang="en-US" sz="1400" b="1" dirty="0">
              <a:ln w="6600">
                <a:solidFill>
                  <a:srgbClr val="FF0000"/>
                </a:solidFill>
                <a:prstDash val="solid"/>
              </a:ln>
              <a:solidFill>
                <a:srgbClr val="FFC000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224730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 cmpd="sng">
          <a:solidFill>
            <a:schemeClr val="bg1"/>
          </a:solidFill>
        </a:ln>
      </a:spPr>
      <a:bodyPr rtlCol="0" anchor="ctr"/>
      <a:lstStyle>
        <a:defPPr>
          <a:defRPr kumimoji="1" sz="1400" b="1" dirty="0" smtClean="0">
            <a:ln w="6600">
              <a:solidFill>
                <a:schemeClr val="accent2"/>
              </a:solidFill>
              <a:prstDash val="solid"/>
            </a:ln>
            <a:solidFill>
              <a:srgbClr val="FFFFFF"/>
            </a:solidFill>
            <a:effectLst>
              <a:outerShdw dist="38100" dir="2700000" algn="tl" rotWithShape="0">
                <a:schemeClr val="accent2"/>
              </a:outerShdw>
            </a:effectLst>
            <a:latin typeface="HGP創英角ﾎﾟｯﾌﾟ体" panose="040B0A00000000000000" pitchFamily="50" charset="-128"/>
            <a:ea typeface="HGP創英角ﾎﾟｯﾌﾟ体" panose="040B0A00000000000000" pitchFamily="50" charset="-128"/>
          </a:defRPr>
        </a:defPPr>
      </a:lstStyle>
      <a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1979</TotalTime>
  <Words>713</Words>
  <Application>Microsoft Office PowerPoint</Application>
  <PresentationFormat>A3 297x420 mm</PresentationFormat>
  <Paragraphs>131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HGP創英角ﾎﾟｯﾌﾟ体</vt:lpstr>
      <vt:lpstr>HGS創英角ﾎﾟｯﾌﾟ体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zamami</dc:creator>
  <cp:lastModifiedBy>福祉</cp:lastModifiedBy>
  <cp:revision>132</cp:revision>
  <cp:lastPrinted>2020-03-11T05:48:06Z</cp:lastPrinted>
  <dcterms:created xsi:type="dcterms:W3CDTF">2018-08-13T04:37:16Z</dcterms:created>
  <dcterms:modified xsi:type="dcterms:W3CDTF">2024-05-17T05:29:54Z</dcterms:modified>
</cp:coreProperties>
</file>